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31"/>
  </p:notesMasterIdLst>
  <p:handoutMasterIdLst>
    <p:handoutMasterId r:id="rId32"/>
  </p:handoutMasterIdLst>
  <p:sldIdLst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7" r:id="rId17"/>
    <p:sldId id="321" r:id="rId18"/>
    <p:sldId id="326" r:id="rId19"/>
    <p:sldId id="322" r:id="rId20"/>
    <p:sldId id="323" r:id="rId21"/>
    <p:sldId id="314" r:id="rId22"/>
    <p:sldId id="315" r:id="rId23"/>
    <p:sldId id="324" r:id="rId24"/>
    <p:sldId id="316" r:id="rId25"/>
    <p:sldId id="317" r:id="rId26"/>
    <p:sldId id="318" r:id="rId27"/>
    <p:sldId id="338" r:id="rId28"/>
    <p:sldId id="339" r:id="rId29"/>
    <p:sldId id="308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5"/>
    <a:srgbClr val="ECF3F5"/>
    <a:srgbClr val="59B3D8"/>
    <a:srgbClr val="0A1125"/>
    <a:srgbClr val="F7F7F4"/>
    <a:srgbClr val="A7549F"/>
    <a:srgbClr val="0078D7"/>
    <a:srgbClr val="9C4C94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8496" autoAdjust="0"/>
  </p:normalViewPr>
  <p:slideViewPr>
    <p:cSldViewPr>
      <p:cViewPr>
        <p:scale>
          <a:sx n="50" d="100"/>
          <a:sy n="50" d="100"/>
        </p:scale>
        <p:origin x="1164" y="33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10/24/2017 12:56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10/24/2017 12:56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412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10/24/2017 12:56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75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Helvetica" panose="020B0604020202020204" pitchFamily="34" charset="0"/>
              </a:rPr>
              <a:t>Si defines la </a:t>
            </a:r>
            <a:r>
              <a:rPr lang="en-US" sz="2400" dirty="0" err="1">
                <a:cs typeface="Helvetica" panose="020B0604020202020204" pitchFamily="34" charset="0"/>
              </a:rPr>
              <a:t>interfaz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usuario</a:t>
            </a:r>
            <a:r>
              <a:rPr lang="en-US" sz="2400" dirty="0">
                <a:cs typeface="Helvetica" panose="020B0604020202020204" pitchFamily="34" charset="0"/>
              </a:rPr>
              <a:t> de la </a:t>
            </a:r>
            <a:r>
              <a:rPr lang="en-US" sz="2400" dirty="0" err="1">
                <a:cs typeface="Helvetica" panose="020B0604020202020204" pitchFamily="34" charset="0"/>
              </a:rPr>
              <a:t>aplicación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Xamarin.Forms</a:t>
            </a:r>
            <a:r>
              <a:rPr lang="en-US" sz="2400" dirty="0">
                <a:cs typeface="Helvetica" panose="020B0604020202020204" pitchFamily="34" charset="0"/>
              </a:rPr>
              <a:t> con XAML </a:t>
            </a:r>
            <a:r>
              <a:rPr lang="en-US" sz="2400" dirty="0" err="1">
                <a:cs typeface="Helvetica" panose="020B0604020202020204" pitchFamily="34" charset="0"/>
              </a:rPr>
              <a:t>tienes</a:t>
            </a:r>
            <a:r>
              <a:rPr lang="en-US" sz="2400" dirty="0">
                <a:cs typeface="Helvetica" panose="020B0604020202020204" pitchFamily="34" charset="0"/>
              </a:rPr>
              <a:t> la </a:t>
            </a:r>
            <a:r>
              <a:rPr lang="en-US" sz="2400" dirty="0" err="1">
                <a:cs typeface="Helvetica" panose="020B0604020202020204" pitchFamily="34" charset="0"/>
              </a:rPr>
              <a:t>opción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utilizar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b="1" dirty="0" err="1">
                <a:cs typeface="Helvetica" panose="020B0604020202020204" pitchFamily="34" charset="0"/>
              </a:rPr>
              <a:t>XamlCompilationOptions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algn="ctr"/>
            <a:endParaRPr lang="en-US" sz="2400" dirty="0">
              <a:cs typeface="Helvetica" panose="020B0604020202020204" pitchFamily="34" charset="0"/>
            </a:endParaRPr>
          </a:p>
          <a:p>
            <a:r>
              <a:rPr lang="en-US" sz="2400" dirty="0" err="1">
                <a:cs typeface="Helvetica" panose="020B0604020202020204" pitchFamily="34" charset="0"/>
              </a:rPr>
              <a:t>Cuenta</a:t>
            </a:r>
            <a:r>
              <a:rPr lang="en-US" sz="2400" dirty="0">
                <a:cs typeface="Helvetica" panose="020B0604020202020204" pitchFamily="34" charset="0"/>
              </a:rPr>
              <a:t> con dos </a:t>
            </a:r>
            <a:r>
              <a:rPr lang="en-US" sz="2400" dirty="0" err="1">
                <a:cs typeface="Helvetica" panose="020B0604020202020204" pitchFamily="34" charset="0"/>
              </a:rPr>
              <a:t>valores</a:t>
            </a:r>
            <a:r>
              <a:rPr lang="en-US" sz="2400" dirty="0"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Helvetica" panose="020B0604020202020204" pitchFamily="34" charset="0"/>
              </a:rPr>
              <a:t>Compile.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cs typeface="Helvetica" panose="020B0604020202020204" pitchFamily="34" charset="0"/>
              </a:rPr>
              <a:t>Acelera</a:t>
            </a:r>
            <a:r>
              <a:rPr lang="en-US" sz="2400" dirty="0">
                <a:cs typeface="Helvetica" panose="020B0604020202020204" pitchFamily="34" charset="0"/>
              </a:rPr>
              <a:t> la </a:t>
            </a:r>
            <a:r>
              <a:rPr lang="en-US" sz="2400" dirty="0" err="1">
                <a:cs typeface="Helvetica" panose="020B0604020202020204" pitchFamily="34" charset="0"/>
              </a:rPr>
              <a:t>carga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elementos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visuales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Reduce el </a:t>
            </a:r>
            <a:r>
              <a:rPr lang="en-US" sz="2400" dirty="0" err="1">
                <a:cs typeface="Helvetica" panose="020B0604020202020204" pitchFamily="34" charset="0"/>
              </a:rPr>
              <a:t>tamaño</a:t>
            </a:r>
            <a:r>
              <a:rPr lang="en-US" sz="2400" dirty="0">
                <a:cs typeface="Helvetica" panose="020B0604020202020204" pitchFamily="34" charset="0"/>
              </a:rPr>
              <a:t> del </a:t>
            </a:r>
            <a:r>
              <a:rPr lang="en-US" sz="2400" dirty="0" err="1">
                <a:cs typeface="Helvetica" panose="020B0604020202020204" pitchFamily="34" charset="0"/>
              </a:rPr>
              <a:t>paquete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La </a:t>
            </a:r>
            <a:r>
              <a:rPr lang="en-US" sz="2400" dirty="0" err="1">
                <a:cs typeface="Helvetica" panose="020B0604020202020204" pitchFamily="34" charset="0"/>
              </a:rPr>
              <a:t>compilación</a:t>
            </a:r>
            <a:r>
              <a:rPr lang="en-US" sz="2400" dirty="0">
                <a:cs typeface="Helvetica" panose="020B0604020202020204" pitchFamily="34" charset="0"/>
              </a:rPr>
              <a:t> (AOT) </a:t>
            </a:r>
            <a:r>
              <a:rPr lang="en-US" sz="2400" dirty="0" err="1">
                <a:cs typeface="Helvetica" panose="020B0604020202020204" pitchFamily="34" charset="0"/>
              </a:rPr>
              <a:t>es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más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larga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Helvetica" panose="020B0604020202020204" pitchFamily="34" charset="0"/>
              </a:rPr>
              <a:t>Skip.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Valor </a:t>
            </a:r>
            <a:r>
              <a:rPr lang="en-US" sz="2400" dirty="0" err="1">
                <a:cs typeface="Helvetica" panose="020B0604020202020204" pitchFamily="34" charset="0"/>
              </a:rPr>
              <a:t>por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defecto</a:t>
            </a:r>
            <a:r>
              <a:rPr lang="en-US" sz="2400" dirty="0">
                <a:cs typeface="Helvetica" panose="020B0604020202020204" pitchFamily="34" charset="0"/>
              </a:rPr>
              <a:t> para </a:t>
            </a:r>
            <a:r>
              <a:rPr lang="en-US" sz="2400" dirty="0" err="1">
                <a:cs typeface="Helvetica" panose="020B0604020202020204" pitchFamily="34" charset="0"/>
              </a:rPr>
              <a:t>mantener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retocompatibilidad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No hay </a:t>
            </a:r>
            <a:r>
              <a:rPr lang="en-US" sz="2400" dirty="0" err="1">
                <a:cs typeface="Helvetica" panose="020B0604020202020204" pitchFamily="34" charset="0"/>
              </a:rPr>
              <a:t>validación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en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tiempo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ejecución</a:t>
            </a:r>
            <a:r>
              <a:rPr lang="en-US" sz="2400" dirty="0">
                <a:cs typeface="Helvetica" panose="020B0604020202020204" pitchFamily="34" charset="0"/>
              </a:rPr>
              <a:t> de XAML.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10/24/2017 12:56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8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17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2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07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/>
            </a:pPr>
            <a:endParaRPr lang="en-US" sz="1200" b="0" i="0" u="none" strike="noStrike" kern="1200" cap="none" baseline="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95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8FC18-07C8-4136-85B7-20C643E47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8254"/>
          <a:stretch/>
        </p:blipFill>
        <p:spPr>
          <a:xfrm>
            <a:off x="-1" y="0"/>
            <a:ext cx="12436476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66" y="1"/>
            <a:ext cx="9356808" cy="6753109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25662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634588" y="5840847"/>
            <a:ext cx="2786079" cy="410652"/>
          </a:xfrm>
          <a:prstGeom prst="rect">
            <a:avLst/>
          </a:prstGeom>
          <a:noFill/>
          <a:effectLst/>
        </p:spPr>
        <p:txBody>
          <a:bodyPr wrap="non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816" baseline="0" dirty="0">
                <a:solidFill>
                  <a:schemeClr val="bg1"/>
                </a:solidFill>
                <a:effectLst/>
                <a:latin typeface="Segoe UI Light" charset="0"/>
              </a:rPr>
              <a:t>Photo used under CC http://www.wocintechchat.com/</a:t>
            </a:r>
          </a:p>
        </p:txBody>
      </p:sp>
    </p:spTree>
    <p:extLst>
      <p:ext uri="{BB962C8B-B14F-4D97-AF65-F5344CB8AC3E}">
        <p14:creationId xmlns:p14="http://schemas.microsoft.com/office/powerpoint/2010/main" val="41598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667" y="457508"/>
            <a:ext cx="9356808" cy="6753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814133"/>
            <a:ext cx="5990635" cy="51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1275" y="2938702"/>
            <a:ext cx="10211422" cy="103588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11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358" y="900283"/>
            <a:ext cx="8144506" cy="587815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898614" y="1091826"/>
            <a:ext cx="10624086" cy="4731257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8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8216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243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Trans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666" y="1"/>
            <a:ext cx="9356808" cy="6753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2125663"/>
            <a:ext cx="115824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73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50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92" r:id="rId2"/>
    <p:sldLayoutId id="2147484393" r:id="rId3"/>
    <p:sldLayoutId id="2147484394" r:id="rId4"/>
    <p:sldLayoutId id="2147484391" r:id="rId5"/>
    <p:sldLayoutId id="2147484300" r:id="rId6"/>
    <p:sldLayoutId id="2147484318" r:id="rId7"/>
    <p:sldLayoutId id="2147484295" r:id="rId8"/>
    <p:sldLayoutId id="2147484240" r:id="rId9"/>
    <p:sldLayoutId id="2147484296" r:id="rId10"/>
    <p:sldLayoutId id="2147484241" r:id="rId11"/>
    <p:sldLayoutId id="2147484297" r:id="rId12"/>
    <p:sldLayoutId id="2147484244" r:id="rId13"/>
    <p:sldLayoutId id="2147484298" r:id="rId14"/>
    <p:sldLayoutId id="2147484245" r:id="rId15"/>
    <p:sldLayoutId id="2147484247" r:id="rId16"/>
    <p:sldLayoutId id="2147484337" r:id="rId17"/>
    <p:sldLayoutId id="2147484249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95" r:id="rId25"/>
    <p:sldLayoutId id="2147484396" r:id="rId26"/>
    <p:sldLayoutId id="2147484397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57.xml"/><Relationship Id="rId4" Type="http://schemas.microsoft.com/office/2007/relationships/media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4.xml"/><Relationship Id="rId1" Type="http://schemas.openxmlformats.org/officeDocument/2006/relationships/tags" Target="../tags/tag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bii-mobile-insights-android-and-ios-growing-at-10x-the-pc-business-of-the-80s-2012-8-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55637" y="4842261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17878" y="4328867"/>
            <a:ext cx="499293" cy="429246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292680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41437" y="4255165"/>
            <a:ext cx="3545562" cy="288325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200" dirty="0"/>
              <a:t>@</a:t>
            </a:r>
            <a:r>
              <a:rPr lang="es-CO" sz="3200" dirty="0" err="1"/>
              <a:t>serandvaraco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  <a:p>
            <a:pPr algn="ctr"/>
            <a:r>
              <a:rPr lang="es-MX" sz="2800" b="1" dirty="0"/>
              <a:t>http://fb.com/unespacioparanet</a:t>
            </a:r>
          </a:p>
        </p:txBody>
      </p:sp>
    </p:spTree>
    <p:extLst>
      <p:ext uri="{BB962C8B-B14F-4D97-AF65-F5344CB8AC3E}">
        <p14:creationId xmlns:p14="http://schemas.microsoft.com/office/powerpoint/2010/main" val="26484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Visual Studio Tools para Xamarin</a:t>
            </a:r>
            <a:br>
              <a:rPr lang="en-US" dirty="0"/>
            </a:br>
            <a:r>
              <a:rPr lang="en-US" sz="3264" dirty="0"/>
              <a:t>Escribe </a:t>
            </a:r>
            <a:r>
              <a:rPr lang="en-US" sz="3264" dirty="0" err="1"/>
              <a:t>código</a:t>
            </a:r>
            <a:r>
              <a:rPr lang="en-US" sz="3264" dirty="0"/>
              <a:t> </a:t>
            </a:r>
            <a:r>
              <a:rPr lang="en-US" sz="3264" dirty="0" err="1"/>
              <a:t>más</a:t>
            </a:r>
            <a:r>
              <a:rPr lang="en-US" sz="3264" dirty="0"/>
              <a:t> </a:t>
            </a:r>
            <a:r>
              <a:rPr lang="en-US" sz="3264" dirty="0" err="1"/>
              <a:t>rápido</a:t>
            </a:r>
            <a:r>
              <a:rPr lang="en-US" sz="3264" dirty="0"/>
              <a:t> y con </a:t>
            </a:r>
            <a:r>
              <a:rPr lang="en-US" sz="3264" dirty="0" err="1"/>
              <a:t>más</a:t>
            </a:r>
            <a:r>
              <a:rPr lang="en-US" sz="3264" dirty="0"/>
              <a:t> </a:t>
            </a:r>
            <a:r>
              <a:rPr lang="en-US" sz="3264" dirty="0" err="1"/>
              <a:t>calidad</a:t>
            </a:r>
            <a:endParaRPr lang="en-US" sz="3264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87422" y="2319915"/>
            <a:ext cx="3572951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Inspector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006056" y="220941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2" y="2415303"/>
            <a:ext cx="502181" cy="50218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1006056" y="334602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987422" y="3456526"/>
            <a:ext cx="3572951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Profiler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1987422" y="4593136"/>
            <a:ext cx="3575976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Forms previewer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06056" y="4482638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94" y="4689356"/>
            <a:ext cx="461276" cy="500517"/>
          </a:xfrm>
          <a:prstGeom prst="rect">
            <a:avLst/>
          </a:prstGeom>
        </p:spPr>
      </p:pic>
      <p:sp>
        <p:nvSpPr>
          <p:cNvPr id="27" name="Text Placeholder 5"/>
          <p:cNvSpPr txBox="1">
            <a:spLocks/>
          </p:cNvSpPr>
          <p:nvPr/>
        </p:nvSpPr>
        <p:spPr>
          <a:xfrm>
            <a:off x="1987421" y="5729747"/>
            <a:ext cx="3507260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iOS simulator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06056" y="5619249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2" y="5739003"/>
            <a:ext cx="357059" cy="674445"/>
          </a:xfrm>
          <a:prstGeom prst="rect">
            <a:avLst/>
          </a:prstGeom>
        </p:spPr>
      </p:pic>
      <p:sp>
        <p:nvSpPr>
          <p:cNvPr id="35" name="Text Placeholder 5"/>
          <p:cNvSpPr txBox="1">
            <a:spLocks/>
          </p:cNvSpPr>
          <p:nvPr/>
        </p:nvSpPr>
        <p:spPr>
          <a:xfrm>
            <a:off x="7381158" y="2319915"/>
            <a:ext cx="4279896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Connected services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448803" y="220941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 Placeholder 5"/>
          <p:cNvSpPr txBox="1">
            <a:spLocks/>
          </p:cNvSpPr>
          <p:nvPr/>
        </p:nvSpPr>
        <p:spPr>
          <a:xfrm>
            <a:off x="7381158" y="4593136"/>
            <a:ext cx="3297843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>
                <a:solidFill>
                  <a:schemeClr val="accent2"/>
                </a:solidFill>
              </a:rPr>
              <a:t>Workbooks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455145" y="4482638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94" y="4690512"/>
            <a:ext cx="699453" cy="49820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0" y="3585803"/>
            <a:ext cx="583152" cy="470498"/>
          </a:xfrm>
          <a:prstGeom prst="rect">
            <a:avLst/>
          </a:prstGeom>
        </p:spPr>
      </p:pic>
      <p:sp>
        <p:nvSpPr>
          <p:cNvPr id="41" name="Text Placeholder 5"/>
          <p:cNvSpPr txBox="1">
            <a:spLocks/>
          </p:cNvSpPr>
          <p:nvPr/>
        </p:nvSpPr>
        <p:spPr>
          <a:xfrm>
            <a:off x="7381158" y="3456526"/>
            <a:ext cx="4926357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 err="1">
                <a:solidFill>
                  <a:schemeClr val="accent2"/>
                </a:solidFill>
              </a:rPr>
              <a:t>Nuevas</a:t>
            </a:r>
            <a:r>
              <a:rPr lang="en-US" sz="3672" dirty="0">
                <a:solidFill>
                  <a:schemeClr val="accent2"/>
                </a:solidFill>
              </a:rPr>
              <a:t> </a:t>
            </a:r>
            <a:r>
              <a:rPr lang="en-US" sz="3672" dirty="0" err="1">
                <a:solidFill>
                  <a:schemeClr val="accent2"/>
                </a:solidFill>
              </a:rPr>
              <a:t>plantillas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6448803" y="3346027"/>
            <a:ext cx="913951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98" y="3548056"/>
            <a:ext cx="535752" cy="509893"/>
          </a:xfrm>
          <a:prstGeom prst="rect">
            <a:avLst/>
          </a:prstGeom>
        </p:spPr>
      </p:pic>
      <p:sp>
        <p:nvSpPr>
          <p:cNvPr id="65" name="Text Placeholder 5"/>
          <p:cNvSpPr txBox="1">
            <a:spLocks/>
          </p:cNvSpPr>
          <p:nvPr/>
        </p:nvSpPr>
        <p:spPr>
          <a:xfrm>
            <a:off x="7468718" y="5729747"/>
            <a:ext cx="4079487" cy="703157"/>
          </a:xfrm>
          <a:prstGeom prst="rect">
            <a:avLst/>
          </a:prstGeom>
        </p:spPr>
        <p:txBody>
          <a:bodyPr vert="horz" wrap="square" lIns="146117" tIns="91324" rIns="146117" bIns="9132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3672" dirty="0">
                <a:solidFill>
                  <a:schemeClr val="accent2"/>
                </a:solidFill>
              </a:rPr>
              <a:t>Test recorder</a:t>
            </a:r>
            <a:endParaRPr lang="en-US" sz="1798" dirty="0">
              <a:solidFill>
                <a:schemeClr val="accent2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6448803" y="5619249"/>
            <a:ext cx="1022827" cy="913951"/>
          </a:xfrm>
          <a:prstGeom prst="ellipse">
            <a:avLst/>
          </a:prstGeom>
          <a:solidFill>
            <a:srgbClr val="F8F8F8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55" y="5876940"/>
            <a:ext cx="608323" cy="427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77" y="2374955"/>
            <a:ext cx="615767" cy="6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87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xfrm>
            <a:off x="808037" y="601662"/>
            <a:ext cx="11889564" cy="917575"/>
          </a:xfrm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rPr dirty="0" err="1"/>
              <a:t>XamlC</a:t>
            </a:r>
            <a:endParaRPr dirty="0"/>
          </a:p>
        </p:txBody>
      </p:sp>
      <p:sp>
        <p:nvSpPr>
          <p:cNvPr id="442" name="Shape 442"/>
          <p:cNvSpPr>
            <a:spLocks noGrp="1"/>
          </p:cNvSpPr>
          <p:nvPr>
            <p:ph type="body" idx="4294967295"/>
          </p:nvPr>
        </p:nvSpPr>
        <p:spPr>
          <a:xfrm>
            <a:off x="919260" y="2659062"/>
            <a:ext cx="11247437" cy="1973262"/>
          </a:xfrm>
          <a:prstGeom prst="rect">
            <a:avLst/>
          </a:prstGeom>
        </p:spPr>
        <p:txBody>
          <a:bodyPr/>
          <a:lstStyle/>
          <a:p>
            <a:r>
              <a:rPr lang="es-CO" dirty="0"/>
              <a:t>Rápido</a:t>
            </a:r>
            <a:endParaRPr dirty="0"/>
          </a:p>
          <a:p>
            <a:r>
              <a:rPr lang="es-CO" dirty="0"/>
              <a:t>Aplicaciones mas pequeñas</a:t>
            </a:r>
            <a:endParaRPr dirty="0"/>
          </a:p>
          <a:p>
            <a:r>
              <a:rPr lang="es-CO" dirty="0"/>
              <a:t>Ver errores XAML en tiempo de ejecución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7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622" y="1385942"/>
            <a:ext cx="11804737" cy="6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Xamarin.Forms</a:t>
            </a:r>
            <a:endParaRPr lang="en-US" sz="2448" dirty="0">
              <a:cs typeface="Helvetica" panose="020B0604020202020204" pitchFamily="34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358622" y="2317521"/>
            <a:ext cx="11804737" cy="1009133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Rectángulo 4"/>
          <p:cNvSpPr/>
          <p:nvPr/>
        </p:nvSpPr>
        <p:spPr>
          <a:xfrm>
            <a:off x="521017" y="2562940"/>
            <a:ext cx="11479947" cy="47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48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assembly: </a:t>
            </a:r>
            <a:r>
              <a:rPr lang="it-IT" sz="2448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it-IT" sz="2448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XamlCompilationOptions</a:t>
            </a:r>
            <a:r>
              <a:rPr lang="it-IT" sz="2448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it-IT" sz="2448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Compile)]</a:t>
            </a:r>
            <a:endParaRPr lang="it-IT" sz="2448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rPr dirty="0" err="1"/>
              <a:t>Xamarin.Forms</a:t>
            </a:r>
            <a:r>
              <a:rPr dirty="0"/>
              <a:t>: Pages</a:t>
            </a:r>
          </a:p>
        </p:txBody>
      </p:sp>
      <p:pic>
        <p:nvPicPr>
          <p:cNvPr id="692" name="image86.png" descr="Untitled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23" y="1929957"/>
            <a:ext cx="11344028" cy="362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0210" y="1412297"/>
            <a:ext cx="765430" cy="70825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835019" y="5374727"/>
            <a:ext cx="1262130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Content</a:t>
            </a:r>
          </a:p>
        </p:txBody>
      </p:sp>
      <p:sp>
        <p:nvSpPr>
          <p:cNvPr id="695" name="Shape 695"/>
          <p:cNvSpPr/>
          <p:nvPr/>
        </p:nvSpPr>
        <p:spPr>
          <a:xfrm>
            <a:off x="3088357" y="5374727"/>
            <a:ext cx="1373463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MasterDetail</a:t>
            </a:r>
          </a:p>
        </p:txBody>
      </p:sp>
      <p:sp>
        <p:nvSpPr>
          <p:cNvPr id="696" name="Shape 696"/>
          <p:cNvSpPr/>
          <p:nvPr/>
        </p:nvSpPr>
        <p:spPr>
          <a:xfrm>
            <a:off x="5486866" y="5374727"/>
            <a:ext cx="1292799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Navigation</a:t>
            </a:r>
          </a:p>
        </p:txBody>
      </p:sp>
      <p:sp>
        <p:nvSpPr>
          <p:cNvPr id="697" name="Shape 697"/>
          <p:cNvSpPr/>
          <p:nvPr/>
        </p:nvSpPr>
        <p:spPr>
          <a:xfrm>
            <a:off x="7804711" y="5374727"/>
            <a:ext cx="967088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Tabbed</a:t>
            </a:r>
          </a:p>
        </p:txBody>
      </p:sp>
      <p:sp>
        <p:nvSpPr>
          <p:cNvPr id="698" name="Shape 698"/>
          <p:cNvSpPr/>
          <p:nvPr/>
        </p:nvSpPr>
        <p:spPr>
          <a:xfrm>
            <a:off x="10169381" y="5374727"/>
            <a:ext cx="967088" cy="33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31" rIns="45731">
            <a:spAutoFit/>
          </a:bodyPr>
          <a:lstStyle>
            <a:lvl1pPr algn="ctr" defTabSz="457200">
              <a:defRPr sz="1600">
                <a:solidFill>
                  <a:srgbClr val="979E9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Carousel</a:t>
            </a:r>
          </a:p>
        </p:txBody>
      </p:sp>
    </p:spTree>
    <p:extLst>
      <p:ext uri="{BB962C8B-B14F-4D97-AF65-F5344CB8AC3E}">
        <p14:creationId xmlns:p14="http://schemas.microsoft.com/office/powerpoint/2010/main" val="27702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t>Xamarin.Forms: Layouts</a:t>
            </a:r>
          </a:p>
        </p:txBody>
      </p:sp>
      <p:grpSp>
        <p:nvGrpSpPr>
          <p:cNvPr id="711" name="Group 711"/>
          <p:cNvGrpSpPr/>
          <p:nvPr/>
        </p:nvGrpSpPr>
        <p:grpSpPr>
          <a:xfrm>
            <a:off x="271936" y="2523593"/>
            <a:ext cx="11892602" cy="2852003"/>
            <a:chOff x="0" y="0"/>
            <a:chExt cx="11889564" cy="2851274"/>
          </a:xfrm>
        </p:grpSpPr>
        <p:pic>
          <p:nvPicPr>
            <p:cNvPr id="703" name="image88.png" descr="Untitled@2x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889565" cy="2705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4" name="Shape 704"/>
            <p:cNvSpPr/>
            <p:nvPr/>
          </p:nvSpPr>
          <p:spPr>
            <a:xfrm>
              <a:off x="232162" y="2539566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Stack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1918324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Absolute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3608907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Relative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5288439" y="2538235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Grid</a:t>
              </a:r>
            </a:p>
          </p:txBody>
        </p:sp>
        <p:sp>
          <p:nvSpPr>
            <p:cNvPr id="708" name="Shape 708"/>
            <p:cNvSpPr/>
            <p:nvPr/>
          </p:nvSpPr>
          <p:spPr>
            <a:xfrm>
              <a:off x="6979022" y="2536904"/>
              <a:ext cx="1226501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ContentView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8669604" y="2536904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ScrollView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10355768" y="2539566"/>
              <a:ext cx="1226502" cy="31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31" tIns="45731" rIns="45731" bIns="45731" numCol="1" anchor="t">
              <a:noAutofit/>
            </a:bodyPr>
            <a:lstStyle>
              <a:lvl1pPr algn="ctr" defTabSz="457200">
                <a:defRPr sz="900">
                  <a:solidFill>
                    <a:srgbClr val="979E9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Frame</a:t>
              </a:r>
            </a:p>
          </p:txBody>
        </p:sp>
      </p:grpSp>
      <p:sp>
        <p:nvSpPr>
          <p:cNvPr id="712" name="Shape 712"/>
          <p:cNvSpPr/>
          <p:nvPr/>
        </p:nvSpPr>
        <p:spPr>
          <a:xfrm>
            <a:off x="677558" y="1636060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sp>
        <p:nvSpPr>
          <p:cNvPr id="713" name="Shape 713"/>
          <p:cNvSpPr/>
          <p:nvPr/>
        </p:nvSpPr>
        <p:spPr>
          <a:xfrm>
            <a:off x="5735126" y="1636060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sp>
        <p:nvSpPr>
          <p:cNvPr id="714" name="Shape 714"/>
          <p:cNvSpPr/>
          <p:nvPr/>
        </p:nvSpPr>
        <p:spPr>
          <a:xfrm>
            <a:off x="9117155" y="1618928"/>
            <a:ext cx="880015" cy="8369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C91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1" rIns="45731" anchor="ctr"/>
          <a:lstStyle/>
          <a:p>
            <a:pPr defTabSz="457337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1"/>
          </a:p>
        </p:txBody>
      </p:sp>
      <p:pic>
        <p:nvPicPr>
          <p:cNvPr id="7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8788" y="1705676"/>
            <a:ext cx="1032236" cy="9551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342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0" animBg="1" advAuto="0"/>
      <p:bldP spid="713" grpId="0" animBg="1" advAuto="0"/>
      <p:bldP spid="714" grpId="0" animBg="1" advAuto="0"/>
      <p:bldP spid="71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" y="449262"/>
            <a:ext cx="1656904" cy="9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789237" y="552147"/>
            <a:ext cx="358655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¿Cómo lo instalo?</a:t>
            </a:r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6" y="1744662"/>
            <a:ext cx="11692339" cy="4789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98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207" y="259220"/>
            <a:ext cx="11889564" cy="917575"/>
          </a:xfrm>
        </p:spPr>
        <p:txBody>
          <a:bodyPr/>
          <a:lstStyle/>
          <a:p>
            <a:pPr algn="ctr"/>
            <a:r>
              <a:rPr lang="es-CO" dirty="0" err="1"/>
              <a:t>Xamarin</a:t>
            </a:r>
            <a:r>
              <a:rPr lang="es-CO" dirty="0"/>
              <a:t> Tradicional VS </a:t>
            </a:r>
            <a:r>
              <a:rPr lang="es-CO" dirty="0" err="1"/>
              <a:t>Xamarin.Forms</a:t>
            </a:r>
            <a:endParaRPr lang="en-US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36" y="2738238"/>
            <a:ext cx="8421537" cy="289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437" y="2430462"/>
            <a:ext cx="3432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Xamarin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Tradicional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6370637" y="2430461"/>
            <a:ext cx="3432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Más</a:t>
            </a:r>
            <a:r>
              <a:rPr kumimoji="0" lang="en-US" altLang="en-US" sz="14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código</a:t>
            </a:r>
            <a:r>
              <a:rPr kumimoji="0" lang="en-US" altLang="en-US" sz="14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compartido</a:t>
            </a:r>
            <a:r>
              <a:rPr kumimoji="0" lang="en-US" altLang="en-US" sz="14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 </a:t>
            </a:r>
            <a:r>
              <a:rPr kumimoji="0" lang="en-US" altLang="en-US" sz="1400" b="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controles</a:t>
            </a:r>
            <a:r>
              <a:rPr kumimoji="0" lang="en-US" altLang="en-US" sz="14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1400" b="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nativos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514785" y="6008963"/>
            <a:ext cx="3513708" cy="104889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Base de </a:t>
            </a:r>
            <a:r>
              <a:rPr lang="en-US" sz="1632" dirty="0" err="1">
                <a:solidFill>
                  <a:srgbClr val="70ACBB"/>
                </a:solidFill>
              </a:rPr>
              <a:t>código</a:t>
            </a:r>
            <a:r>
              <a:rPr lang="en-US" sz="1632" dirty="0">
                <a:solidFill>
                  <a:srgbClr val="70ACBB"/>
                </a:solidFill>
              </a:rPr>
              <a:t> C# </a:t>
            </a:r>
            <a:r>
              <a:rPr lang="en-US" sz="1632" dirty="0" err="1">
                <a:solidFill>
                  <a:srgbClr val="70ACBB"/>
                </a:solidFill>
              </a:rPr>
              <a:t>compartido</a:t>
            </a:r>
            <a:r>
              <a:rPr lang="en-US" sz="1632" dirty="0">
                <a:solidFill>
                  <a:srgbClr val="70ACBB"/>
                </a:solidFill>
              </a:rPr>
              <a:t>  </a:t>
            </a:r>
            <a:endParaRPr lang="en-US" sz="1632" dirty="0">
              <a:solidFill>
                <a:srgbClr val="6FBD23"/>
              </a:solidFill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100% de </a:t>
            </a:r>
            <a:r>
              <a:rPr lang="en-US" sz="1632" dirty="0" err="1">
                <a:solidFill>
                  <a:srgbClr val="70ACBB"/>
                </a:solidFill>
              </a:rPr>
              <a:t>acceso</a:t>
            </a:r>
            <a:r>
              <a:rPr lang="en-US" sz="1632" dirty="0">
                <a:solidFill>
                  <a:srgbClr val="70ACBB"/>
                </a:solidFill>
              </a:rPr>
              <a:t> a APIs </a:t>
            </a:r>
            <a:r>
              <a:rPr lang="en-US" sz="1632" dirty="0" err="1">
                <a:solidFill>
                  <a:srgbClr val="70ACBB"/>
                </a:solidFill>
              </a:rPr>
              <a:t>nativas</a:t>
            </a:r>
            <a:endParaRPr lang="en-US" sz="1632" dirty="0">
              <a:solidFill>
                <a:srgbClr val="6FBD23"/>
              </a:solidFill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Alto </a:t>
            </a:r>
            <a:r>
              <a:rPr lang="en-US" sz="1632" dirty="0" err="1">
                <a:solidFill>
                  <a:srgbClr val="70ACBB"/>
                </a:solidFill>
              </a:rPr>
              <a:t>rendimiento</a:t>
            </a:r>
            <a:endParaRPr lang="en-US" sz="1632" dirty="0">
              <a:solidFill>
                <a:srgbClr val="70ACBB"/>
              </a:solidFill>
            </a:endParaRPr>
          </a:p>
        </p:txBody>
      </p:sp>
      <p:sp>
        <p:nvSpPr>
          <p:cNvPr id="8" name="Left Brace 19"/>
          <p:cNvSpPr/>
          <p:nvPr/>
        </p:nvSpPr>
        <p:spPr>
          <a:xfrm rot="5400000">
            <a:off x="3722505" y="2141630"/>
            <a:ext cx="295137" cy="7439526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" y="6083488"/>
            <a:ext cx="466367" cy="466367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028492" y="6008962"/>
            <a:ext cx="2570745" cy="7977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70ACBB"/>
                </a:solidFill>
              </a:rPr>
              <a:t>Interfaces </a:t>
            </a:r>
            <a:r>
              <a:rPr lang="en-US" sz="1632" dirty="0" err="1">
                <a:solidFill>
                  <a:srgbClr val="70ACBB"/>
                </a:solidFill>
              </a:rPr>
              <a:t>dependientes</a:t>
            </a:r>
            <a:r>
              <a:rPr lang="en-US" sz="1632" dirty="0">
                <a:solidFill>
                  <a:srgbClr val="70ACBB"/>
                </a:solidFill>
              </a:rPr>
              <a:t> de </a:t>
            </a:r>
            <a:r>
              <a:rPr lang="en-US" sz="1632" dirty="0" err="1">
                <a:solidFill>
                  <a:srgbClr val="70ACBB"/>
                </a:solidFill>
              </a:rPr>
              <a:t>código</a:t>
            </a:r>
            <a:r>
              <a:rPr lang="en-US" sz="1632" dirty="0">
                <a:solidFill>
                  <a:srgbClr val="70ACBB"/>
                </a:solidFill>
              </a:rPr>
              <a:t> </a:t>
            </a:r>
            <a:r>
              <a:rPr lang="en-US" sz="1632" dirty="0" err="1">
                <a:solidFill>
                  <a:srgbClr val="70ACBB"/>
                </a:solidFill>
              </a:rPr>
              <a:t>nativo</a:t>
            </a:r>
            <a:endParaRPr lang="en-US" sz="1632" dirty="0">
              <a:solidFill>
                <a:srgbClr val="70ACBB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915" y="6094578"/>
            <a:ext cx="466367" cy="466367"/>
          </a:xfrm>
          <a:prstGeom prst="rect">
            <a:avLst/>
          </a:prstGeom>
        </p:spPr>
      </p:pic>
      <p:sp>
        <p:nvSpPr>
          <p:cNvPr id="18" name="TextBox 13"/>
          <p:cNvSpPr txBox="1"/>
          <p:nvPr/>
        </p:nvSpPr>
        <p:spPr>
          <a:xfrm>
            <a:off x="4614900" y="5891536"/>
            <a:ext cx="4355963" cy="10283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Más </a:t>
            </a:r>
            <a:r>
              <a:rPr lang="en-US" sz="1600" dirty="0" err="1">
                <a:solidFill>
                  <a:srgbClr val="70ACBB"/>
                </a:solidFill>
              </a:rPr>
              <a:t>código</a:t>
            </a:r>
            <a:r>
              <a:rPr lang="en-US" sz="1600" dirty="0">
                <a:solidFill>
                  <a:srgbClr val="70ACBB"/>
                </a:solidFill>
              </a:rPr>
              <a:t> </a:t>
            </a:r>
            <a:r>
              <a:rPr lang="en-US" sz="1600" dirty="0" err="1">
                <a:solidFill>
                  <a:srgbClr val="70ACBB"/>
                </a:solidFill>
              </a:rPr>
              <a:t>compartido</a:t>
            </a:r>
            <a:r>
              <a:rPr lang="en-US" sz="1600" dirty="0">
                <a:solidFill>
                  <a:srgbClr val="70ACBB"/>
                </a:solidFill>
              </a:rPr>
              <a:t>. UI XAML o C#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Data Binding &amp; MVVM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Abstracciones</a:t>
            </a:r>
            <a:r>
              <a:rPr lang="en-US" sz="1600" dirty="0">
                <a:solidFill>
                  <a:srgbClr val="70ACBB"/>
                </a:solidFill>
              </a:rPr>
              <a:t> (</a:t>
            </a:r>
            <a:r>
              <a:rPr lang="en-US" sz="1600" dirty="0" err="1">
                <a:solidFill>
                  <a:srgbClr val="70ACBB"/>
                </a:solidFill>
              </a:rPr>
              <a:t>Navegación</a:t>
            </a:r>
            <a:r>
              <a:rPr lang="en-US" sz="1600" dirty="0">
                <a:solidFill>
                  <a:srgbClr val="70ACBB"/>
                </a:solidFill>
              </a:rPr>
              <a:t>, etc.)</a:t>
            </a:r>
          </a:p>
        </p:txBody>
      </p:sp>
      <p:sp>
        <p:nvSpPr>
          <p:cNvPr id="19" name="Left Brace 19"/>
          <p:cNvSpPr/>
          <p:nvPr/>
        </p:nvSpPr>
        <p:spPr>
          <a:xfrm rot="5400000">
            <a:off x="8048255" y="2251384"/>
            <a:ext cx="226163" cy="7239000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52" y="6192453"/>
            <a:ext cx="457264" cy="457264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8970863" y="6027944"/>
            <a:ext cx="3741755" cy="53587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Rendimiento</a:t>
            </a:r>
            <a:r>
              <a:rPr lang="en-US" sz="1600" dirty="0">
                <a:solidFill>
                  <a:srgbClr val="70ACBB"/>
                </a:solidFill>
              </a:rPr>
              <a:t> &lt; </a:t>
            </a:r>
            <a:r>
              <a:rPr lang="en-US" sz="1600" dirty="0" err="1">
                <a:solidFill>
                  <a:srgbClr val="70ACBB"/>
                </a:solidFill>
              </a:rPr>
              <a:t>Xamarin.Classic</a:t>
            </a:r>
            <a:endParaRPr lang="en-US" sz="1600" dirty="0">
              <a:solidFill>
                <a:srgbClr val="70ACBB"/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12" y="6107217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8" grpId="2" animBg="1"/>
      <p:bldP spid="10" grpId="0"/>
      <p:bldP spid="10" grpId="1"/>
      <p:bldP spid="18" grpId="0"/>
      <p:bldP spid="19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Xamarin.Forms, las claves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622" y="1385942"/>
            <a:ext cx="11804737" cy="498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Hay que </a:t>
            </a:r>
            <a:r>
              <a:rPr lang="en-US" sz="3672" dirty="0" err="1">
                <a:cs typeface="Helvetica" panose="020B0604020202020204" pitchFamily="34" charset="0"/>
              </a:rPr>
              <a:t>tener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cuenta</a:t>
            </a:r>
            <a:r>
              <a:rPr lang="en-US" sz="3672" dirty="0">
                <a:cs typeface="Helvetica" panose="020B0604020202020204" pitchFamily="34" charset="0"/>
              </a:rPr>
              <a:t> la </a:t>
            </a:r>
            <a:r>
              <a:rPr lang="en-US" sz="3672" dirty="0" err="1">
                <a:cs typeface="Helvetica" panose="020B0604020202020204" pitchFamily="34" charset="0"/>
              </a:rPr>
              <a:t>capa</a:t>
            </a:r>
            <a:r>
              <a:rPr lang="en-US" sz="3672" dirty="0">
                <a:cs typeface="Helvetica" panose="020B0604020202020204" pitchFamily="34" charset="0"/>
              </a:rPr>
              <a:t> de </a:t>
            </a:r>
            <a:r>
              <a:rPr lang="en-US" sz="3672" dirty="0" err="1">
                <a:cs typeface="Helvetica" panose="020B0604020202020204" pitchFamily="34" charset="0"/>
              </a:rPr>
              <a:t>abstracción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No se </a:t>
            </a:r>
            <a:r>
              <a:rPr lang="en-US" sz="3672" dirty="0" err="1">
                <a:cs typeface="Helvetica" panose="020B0604020202020204" pitchFamily="34" charset="0"/>
              </a:rPr>
              <a:t>puede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desarrollar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absolutamente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todo</a:t>
            </a:r>
            <a:r>
              <a:rPr lang="en-US" sz="3672" dirty="0">
                <a:cs typeface="Helvetica" panose="020B0604020202020204" pitchFamily="34" charset="0"/>
              </a:rPr>
              <a:t> sin </a:t>
            </a:r>
            <a:r>
              <a:rPr lang="en-US" sz="3672" dirty="0" err="1">
                <a:cs typeface="Helvetica" panose="020B0604020202020204" pitchFamily="34" charset="0"/>
              </a:rPr>
              <a:t>pensar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que hay “</a:t>
            </a:r>
            <a:r>
              <a:rPr lang="en-US" sz="3672" dirty="0" err="1">
                <a:cs typeface="Helvetica" panose="020B0604020202020204" pitchFamily="34" charset="0"/>
              </a:rPr>
              <a:t>debajo</a:t>
            </a:r>
            <a:r>
              <a:rPr lang="en-US" sz="3672" dirty="0">
                <a:cs typeface="Helvetica" panose="020B0604020202020204" pitchFamily="34" charset="0"/>
              </a:rPr>
              <a:t>”.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Hay que </a:t>
            </a:r>
            <a:r>
              <a:rPr lang="en-US" sz="3672" dirty="0" err="1">
                <a:cs typeface="Helvetica" panose="020B0604020202020204" pitchFamily="34" charset="0"/>
              </a:rPr>
              <a:t>utilizar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los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controles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adecuados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cada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caso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El </a:t>
            </a:r>
            <a:r>
              <a:rPr lang="en-US" sz="3672" dirty="0" err="1">
                <a:cs typeface="Helvetica" panose="020B0604020202020204" pitchFamily="34" charset="0"/>
              </a:rPr>
              <a:t>árbol</a:t>
            </a:r>
            <a:r>
              <a:rPr lang="en-US" sz="3672" dirty="0">
                <a:cs typeface="Helvetica" panose="020B0604020202020204" pitchFamily="34" charset="0"/>
              </a:rPr>
              <a:t> visual </a:t>
            </a:r>
            <a:r>
              <a:rPr lang="en-US" sz="3672" dirty="0" err="1">
                <a:cs typeface="Helvetica" panose="020B0604020202020204" pitchFamily="34" charset="0"/>
              </a:rPr>
              <a:t>debe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ser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parte</a:t>
            </a:r>
            <a:r>
              <a:rPr lang="en-US" sz="3672" dirty="0">
                <a:cs typeface="Helvetica" panose="020B0604020202020204" pitchFamily="34" charset="0"/>
              </a:rPr>
              <a:t> de </a:t>
            </a:r>
            <a:r>
              <a:rPr lang="en-US" sz="3672" dirty="0" err="1">
                <a:cs typeface="Helvetica" panose="020B0604020202020204" pitchFamily="34" charset="0"/>
              </a:rPr>
              <a:t>nuestra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responsabilidad</a:t>
            </a:r>
            <a:r>
              <a:rPr lang="en-US" sz="3672" dirty="0">
                <a:cs typeface="Helvetica" panose="020B0604020202020204" pitchFamily="34" charset="0"/>
              </a:rPr>
              <a:t>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n-US" sz="3672" dirty="0">
                <a:cs typeface="Helvetica" panose="020B0604020202020204" pitchFamily="34" charset="0"/>
              </a:rPr>
              <a:t>A </a:t>
            </a:r>
            <a:r>
              <a:rPr lang="en-US" sz="3672" dirty="0" err="1">
                <a:cs typeface="Helvetica" panose="020B0604020202020204" pitchFamily="34" charset="0"/>
              </a:rPr>
              <a:t>veces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es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necesario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código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nativo</a:t>
            </a:r>
            <a:r>
              <a:rPr lang="en-US" sz="3672" dirty="0">
                <a:cs typeface="Helvetica" panose="020B0604020202020204" pitchFamily="34" charset="0"/>
              </a:rPr>
              <a:t> </a:t>
            </a:r>
            <a:r>
              <a:rPr lang="en-US" sz="3672" dirty="0" err="1">
                <a:cs typeface="Helvetica" panose="020B0604020202020204" pitchFamily="34" charset="0"/>
              </a:rPr>
              <a:t>en</a:t>
            </a:r>
            <a:r>
              <a:rPr lang="en-US" sz="3672" dirty="0">
                <a:cs typeface="Helvetica" panose="020B0604020202020204" pitchFamily="34" charset="0"/>
              </a:rPr>
              <a:t> forma de </a:t>
            </a:r>
            <a:r>
              <a:rPr lang="en-US" sz="3672" dirty="0" err="1">
                <a:cs typeface="Helvetica" panose="020B0604020202020204" pitchFamily="34" charset="0"/>
              </a:rPr>
              <a:t>Cunstom</a:t>
            </a:r>
            <a:r>
              <a:rPr lang="en-US" sz="3672" dirty="0">
                <a:cs typeface="Helvetica" panose="020B0604020202020204" pitchFamily="34" charset="0"/>
              </a:rPr>
              <a:t> Renderers o Effects.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endParaRPr lang="en-US" sz="2448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Creando </a:t>
            </a:r>
            <a:r>
              <a:rPr lang="es-CO" dirty="0" err="1"/>
              <a:t>Xamarin.Forms</a:t>
            </a:r>
            <a:endParaRPr lang="en-US" dirty="0"/>
          </a:p>
        </p:txBody>
      </p:sp>
      <p:pic>
        <p:nvPicPr>
          <p:cNvPr id="3" name="620BC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54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416" y="1592262"/>
            <a:ext cx="9650009" cy="51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21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37" y="677862"/>
            <a:ext cx="11889564" cy="917575"/>
          </a:xfrm>
        </p:spPr>
        <p:txBody>
          <a:bodyPr/>
          <a:lstStyle/>
          <a:p>
            <a:r>
              <a:rPr lang="es-CO" dirty="0"/>
              <a:t>Estructura del proyecto</a:t>
            </a:r>
            <a:endParaRPr lang="en-US" dirty="0"/>
          </a:p>
        </p:txBody>
      </p:sp>
      <p:pic>
        <p:nvPicPr>
          <p:cNvPr id="3" name="CE0A45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87.0226"/>
                </p14:media>
              </p:ext>
            </p:extLst>
          </p:nvPr>
        </p:nvPicPr>
        <p:blipFill rotWithShape="1">
          <a:blip r:embed="rId6"/>
          <a:srcRect l="72973" t="13011" b="5016"/>
          <a:stretch/>
        </p:blipFill>
        <p:spPr>
          <a:xfrm>
            <a:off x="7513637" y="449262"/>
            <a:ext cx="4255751" cy="6848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5EC1A2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63.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637" y="1897062"/>
            <a:ext cx="2293198" cy="441332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5" name="EC885F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95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08437" y="1897062"/>
            <a:ext cx="2514600" cy="448386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165100" dist="165100" dir="3000000" algn="t" rotWithShape="0">
              <a:srgbClr val="000000">
                <a:alpha val="27000"/>
              </a:srgbClr>
            </a:outerShdw>
          </a:effectLst>
          <a:scene3d>
            <a:camera prst="perspectiveContrastingLeftFacing"/>
            <a:lightRig rig="threePt" dir="t">
              <a:rot lat="0" lon="0" rev="19800000"/>
            </a:lightRig>
          </a:scene3d>
          <a:sp3d extrusionH="190500">
            <a:bevelT w="139700" h="12700" prst="softRound"/>
            <a:extrusionClr>
              <a:srgbClr val="000000"/>
            </a:extrusionClr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205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69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68363" y="2506662"/>
            <a:ext cx="10058336" cy="1828786"/>
          </a:xfrm>
        </p:spPr>
        <p:txBody>
          <a:bodyPr/>
          <a:lstStyle/>
          <a:p>
            <a:pPr algn="ctr"/>
            <a:r>
              <a:rPr lang="en-US" dirty="0" err="1"/>
              <a:t>Xamarin</a:t>
            </a:r>
            <a:r>
              <a:rPr lang="en-US" dirty="0"/>
              <a:t>: </a:t>
            </a:r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Fundamentales</a:t>
            </a:r>
            <a:endParaRPr lang="en-US" sz="408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5334" r="5334" b="6423"/>
          <a:stretch/>
        </p:blipFill>
        <p:spPr>
          <a:xfrm>
            <a:off x="8809037" y="1820862"/>
            <a:ext cx="2362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719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Visor </a:t>
            </a:r>
            <a:r>
              <a:rPr lang="es-CO" dirty="0" err="1"/>
              <a:t>Xamarin</a:t>
            </a:r>
            <a:r>
              <a:rPr lang="es-CO" dirty="0"/>
              <a:t> </a:t>
            </a:r>
            <a:r>
              <a:rPr lang="es-CO" dirty="0" err="1"/>
              <a:t>Forms</a:t>
            </a:r>
            <a:endParaRPr lang="en-US" dirty="0"/>
          </a:p>
        </p:txBody>
      </p:sp>
      <p:pic>
        <p:nvPicPr>
          <p:cNvPr id="3" name="150333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8999"/>
                </p14:media>
              </p:ext>
            </p:extLst>
          </p:nvPr>
        </p:nvPicPr>
        <p:blipFill rotWithShape="1">
          <a:blip r:embed="rId4"/>
          <a:srcRect l="-704" t="-1186" r="704" b="21741"/>
          <a:stretch/>
        </p:blipFill>
        <p:spPr>
          <a:xfrm>
            <a:off x="579437" y="1363662"/>
            <a:ext cx="10820400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929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2328386" y="1788727"/>
            <a:ext cx="75130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</p:txBody>
      </p:sp>
      <p:pic>
        <p:nvPicPr>
          <p:cNvPr id="3074" name="Picture 2" descr="Cognitive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6" b="18916"/>
          <a:stretch/>
        </p:blipFill>
        <p:spPr bwMode="auto">
          <a:xfrm>
            <a:off x="655637" y="3085515"/>
            <a:ext cx="10858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3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Microsoft cognitiv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44462"/>
            <a:ext cx="12025339" cy="67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01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33">
        <p15:prstTrans prst="wind"/>
      </p:transition>
    </mc:Choice>
    <mc:Fallback xmlns="">
      <p:transition spd="slow" advTm="103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50837" y="2125662"/>
            <a:ext cx="11892602" cy="173758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 err="1"/>
              <a:t>Xamarin.Forms</a:t>
            </a:r>
            <a:br>
              <a:rPr lang="en-US" dirty="0"/>
            </a:br>
            <a:r>
              <a:rPr lang="en-US" dirty="0" err="1"/>
              <a:t>es</a:t>
            </a:r>
            <a:r>
              <a:rPr lang="en-US" dirty="0"/>
              <a:t> Open Source!</a:t>
            </a:r>
          </a:p>
        </p:txBody>
      </p:sp>
    </p:spTree>
    <p:extLst>
      <p:ext uri="{BB962C8B-B14F-4D97-AF65-F5344CB8AC3E}">
        <p14:creationId xmlns:p14="http://schemas.microsoft.com/office/powerpoint/2010/main" val="19987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itle 3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 </a:t>
            </a:r>
            <a:r>
              <a:rPr lang="en-US" dirty="0" err="1">
                <a:solidFill>
                  <a:schemeClr val="bg1"/>
                </a:solidFill>
              </a:rPr>
              <a:t>triunfo</a:t>
            </a:r>
            <a:r>
              <a:rPr lang="en-US" dirty="0">
                <a:solidFill>
                  <a:schemeClr val="bg1"/>
                </a:solidFill>
              </a:rPr>
              <a:t> de la </a:t>
            </a:r>
            <a:r>
              <a:rPr lang="en-US" dirty="0" err="1">
                <a:solidFill>
                  <a:schemeClr val="bg1"/>
                </a:solidFill>
              </a:rPr>
              <a:t>movilidad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realidad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3" y="4035619"/>
            <a:ext cx="4865404" cy="936489"/>
          </a:xfrm>
          <a:prstGeom prst="rect">
            <a:avLst/>
          </a:prstGeom>
          <a:solidFill>
            <a:srgbClr val="762F89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1243245">
              <a:defRPr/>
            </a:pPr>
            <a:r>
              <a:rPr lang="en-US" sz="2040" b="1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el </a:t>
            </a:r>
          </a:p>
          <a:p>
            <a:pPr algn="ctr" defTabSz="1243245">
              <a:defRPr/>
            </a:pP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boom de Internet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en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los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90s</a:t>
            </a:r>
            <a:endParaRPr lang="en-US" sz="2040" kern="0" dirty="0">
              <a:solidFill>
                <a:srgbClr val="FFFFFF"/>
              </a:solidFill>
              <a:latin typeface="Segoe UI Light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4" y="2160300"/>
            <a:ext cx="4943121" cy="936489"/>
          </a:xfrm>
          <a:prstGeom prst="rect">
            <a:avLst/>
          </a:prstGeom>
          <a:solidFill>
            <a:srgbClr val="762F89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1243245">
              <a:defRPr/>
            </a:pPr>
            <a:r>
              <a:rPr lang="en-US" sz="2040" b="1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el </a:t>
            </a:r>
          </a:p>
          <a:p>
            <a:pPr algn="ctr" defTabSz="1243245">
              <a:defRPr/>
            </a:pP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boom del PC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en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los</a:t>
            </a:r>
            <a:r>
              <a:rPr lang="en-US" sz="2040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80s</a:t>
            </a:r>
            <a:endParaRPr lang="en-US" sz="2040" kern="0" dirty="0">
              <a:solidFill>
                <a:srgbClr val="FFFFFF"/>
              </a:solidFill>
              <a:latin typeface="Segoe UI Light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998" y="3087300"/>
            <a:ext cx="4792595" cy="936489"/>
          </a:xfrm>
          <a:prstGeom prst="rect">
            <a:avLst/>
          </a:prstGeom>
          <a:solidFill>
            <a:srgbClr val="51205E"/>
          </a:solidFill>
          <a:ln w="25400" cap="flat" cmpd="sng" algn="ctr">
            <a:noFill/>
            <a:prstDash val="solid"/>
          </a:ln>
          <a:effectLst/>
        </p:spPr>
        <p:txBody>
          <a:bodyPr lIns="186521" rIns="186521" rtlCol="0" anchor="ctr"/>
          <a:lstStyle/>
          <a:p>
            <a:pPr algn="ctr" defTabSz="950251">
              <a:spcBef>
                <a:spcPct val="20000"/>
              </a:spcBef>
              <a:buClr>
                <a:srgbClr val="3C3C3C"/>
              </a:buClr>
              <a:buSzPct val="100000"/>
              <a:defRPr/>
            </a:pPr>
            <a:r>
              <a:rPr lang="en-US" sz="2040" b="1" spc="-10" dirty="0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Más </a:t>
            </a:r>
            <a:r>
              <a:rPr lang="en-US" sz="2040" b="1" spc="-10" dirty="0" err="1">
                <a:solidFill>
                  <a:srgbClr val="FFFFFF"/>
                </a:solidFill>
                <a:latin typeface="Segoe UI Semibold" charset="0"/>
                <a:ea typeface="Segoe UI Semibold" charset="0"/>
                <a:cs typeface="Segoe UI Semibold" charset="0"/>
              </a:rPr>
              <a:t>rápido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que la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reciente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explosion de las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redes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040" spc="-31" dirty="0" err="1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sociales</a:t>
            </a:r>
            <a:r>
              <a:rPr lang="en-US" sz="2040" spc="-31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3" name="TextBox 5"/>
          <p:cNvSpPr txBox="1"/>
          <p:nvPr/>
        </p:nvSpPr>
        <p:spPr>
          <a:xfrm>
            <a:off x="882" y="6330175"/>
            <a:ext cx="2273185" cy="685617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304">
              <a:defRPr/>
            </a:pPr>
            <a:endParaRPr lang="en-US" sz="1224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 defTabSz="951304">
              <a:defRPr/>
            </a:pP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Source: Flurry Analytics (</a:t>
            </a: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  <a:hlinkClick r:id="rId3"/>
              </a:rPr>
              <a:t>link</a:t>
            </a:r>
            <a:r>
              <a:rPr lang="en-US" sz="1224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22647"/>
          <a:stretch/>
        </p:blipFill>
        <p:spPr>
          <a:xfrm>
            <a:off x="3531730" y="1635536"/>
            <a:ext cx="4818868" cy="53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Multitud</a:t>
            </a:r>
            <a:r>
              <a:rPr lang="en-US" dirty="0">
                <a:solidFill>
                  <a:schemeClr val="bg1"/>
                </a:solidFill>
              </a:rPr>
              <a:t> de Apps</a:t>
            </a: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98" y="2241688"/>
            <a:ext cx="2344461" cy="2344461"/>
          </a:xfrm>
          <a:prstGeom prst="rect">
            <a:avLst/>
          </a:prstGeom>
        </p:spPr>
      </p:pic>
      <p:sp>
        <p:nvSpPr>
          <p:cNvPr id="236" name="Rectangle 235"/>
          <p:cNvSpPr/>
          <p:nvPr/>
        </p:nvSpPr>
        <p:spPr>
          <a:xfrm flipH="1">
            <a:off x="1292272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CLIENTES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 flipH="1">
            <a:off x="1204662" y="4910460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Customer Service</a:t>
            </a:r>
          </a:p>
          <a:p>
            <a:pPr algn="ctr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51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Product Info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My Account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Purchases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Loyalty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Orders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7" y="2241688"/>
            <a:ext cx="2344461" cy="2344461"/>
          </a:xfrm>
          <a:prstGeom prst="rect">
            <a:avLst/>
          </a:prstGeom>
        </p:spPr>
      </p:pic>
      <p:sp>
        <p:nvSpPr>
          <p:cNvPr id="237" name="Rectangle 236"/>
          <p:cNvSpPr/>
          <p:nvPr/>
        </p:nvSpPr>
        <p:spPr>
          <a:xfrm flipH="1">
            <a:off x="4997881" y="1542529"/>
            <a:ext cx="2440715" cy="647165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PROVEEDORES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 flipH="1">
            <a:off x="4910270" y="4923978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Order Management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Procurement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Dashboards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82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Inventory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Resellers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ERP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15" y="2241688"/>
            <a:ext cx="2344461" cy="2344461"/>
          </a:xfrm>
          <a:prstGeom prst="rect">
            <a:avLst/>
          </a:prstGeom>
        </p:spPr>
      </p:pic>
      <p:sp>
        <p:nvSpPr>
          <p:cNvPr id="238" name="Rectangle 237"/>
          <p:cNvSpPr/>
          <p:nvPr/>
        </p:nvSpPr>
        <p:spPr>
          <a:xfrm flipH="1">
            <a:off x="8703489" y="1542529"/>
            <a:ext cx="2440715" cy="647165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APPS PARA EMPLEADOS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 flipH="1">
            <a:off x="8615878" y="4923978"/>
            <a:ext cx="2615934" cy="166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Health Services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Onboarding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Recruiting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Benefits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Payroll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Travel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42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3381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 </a:t>
            </a:r>
            <a:r>
              <a:rPr lang="en-US" dirty="0" err="1">
                <a:solidFill>
                  <a:schemeClr val="bg1"/>
                </a:solidFill>
              </a:rPr>
              <a:t>reto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aplicaciones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móviles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98" y="2241688"/>
            <a:ext cx="2344461" cy="2344461"/>
          </a:xfrm>
          <a:prstGeom prst="rect">
            <a:avLst/>
          </a:prstGeom>
        </p:spPr>
      </p:pic>
      <p:sp>
        <p:nvSpPr>
          <p:cNvPr id="236" name="Rectangle 235"/>
          <p:cNvSpPr/>
          <p:nvPr/>
        </p:nvSpPr>
        <p:spPr>
          <a:xfrm flipH="1">
            <a:off x="1292272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ESCALA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 flipH="1">
            <a:off x="4997881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COMPLEJIDAD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 flipH="1">
            <a:off x="8703489" y="1542529"/>
            <a:ext cx="2440715" cy="470856"/>
          </a:xfrm>
          <a:prstGeom prst="rect">
            <a:avLst/>
          </a:prstGeom>
        </p:spPr>
        <p:txBody>
          <a:bodyPr wrap="square" lIns="186521" tIns="149217" bIns="149217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defRPr/>
            </a:pPr>
            <a:r>
              <a:rPr lang="de-DE" sz="1224" b="1" kern="0" spc="204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itchFamily="34" charset="0"/>
              </a:rPr>
              <a:t>FRAGMENTACIÓN</a:t>
            </a:r>
            <a:endParaRPr lang="en-US" sz="1224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4747858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Entrega</a:t>
            </a: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la App</a:t>
            </a:r>
          </a:p>
          <a:p>
            <a:pPr algn="ctr">
              <a:lnSpc>
                <a:spcPct val="90000"/>
              </a:lnSpc>
              <a:spcBef>
                <a:spcPts val="204"/>
              </a:spcBef>
              <a:defRPr/>
            </a:pPr>
            <a:r>
              <a:rPr lang="es-E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El ciclo de vida para entregar la 'solo una' aplicación implica muchas etapas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8463698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1000+ Devices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El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ecosistema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móvil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extremadamente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complejo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con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una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diversidad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alta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dispositivos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1013185" y="5248005"/>
            <a:ext cx="2967029" cy="100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2448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100+ apps</a:t>
            </a:r>
          </a:p>
          <a:p>
            <a:pPr algn="ctr" defTabSz="932597">
              <a:lnSpc>
                <a:spcPct val="90000"/>
              </a:lnSpc>
              <a:spcBef>
                <a:spcPts val="204"/>
              </a:spcBef>
              <a:defRPr/>
            </a:pP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Los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negocios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necesitan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tener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de forma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rápida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aplicaciones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con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alta</a:t>
            </a:r>
            <a:r>
              <a:rPr lang="en-US" sz="1275" spc="20" dirty="0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 </a:t>
            </a:r>
            <a:r>
              <a:rPr lang="en-US" sz="1275" spc="20" dirty="0" err="1">
                <a:gradFill>
                  <a:gsLst>
                    <a:gs pos="7080">
                      <a:srgbClr val="FFFFFF"/>
                    </a:gs>
                    <a:gs pos="64000">
                      <a:srgbClr val="FFFFFF"/>
                    </a:gs>
                  </a:gsLst>
                  <a:lin ang="5400000" scaled="1"/>
                </a:gradFill>
                <a:latin typeface="Segoe UI"/>
                <a:cs typeface="Arial" panose="020B0604020202020204" pitchFamily="34" charset="0"/>
              </a:rPr>
              <a:t>calidad</a:t>
            </a:r>
            <a:endParaRPr lang="en-US" sz="1275" spc="20" dirty="0">
              <a:gradFill>
                <a:gsLst>
                  <a:gs pos="7080">
                    <a:srgbClr val="FFFFFF"/>
                  </a:gs>
                  <a:gs pos="64000">
                    <a:srgbClr val="FFFFFF"/>
                  </a:gs>
                </a:gsLst>
                <a:lin ang="5400000" scaled="1"/>
              </a:gradFill>
              <a:latin typeface="Segoe UI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594" y="2243476"/>
            <a:ext cx="2375236" cy="239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83" y="2022885"/>
            <a:ext cx="2923721" cy="27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8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2" y="5193321"/>
            <a:ext cx="12434711" cy="18012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819" y="-291791"/>
            <a:ext cx="8392547" cy="5832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6349" y="5433735"/>
            <a:ext cx="11721239" cy="917575"/>
          </a:xfrm>
        </p:spPr>
        <p:txBody>
          <a:bodyPr/>
          <a:lstStyle/>
          <a:p>
            <a:r>
              <a:rPr lang="en-US" sz="3672" dirty="0">
                <a:solidFill>
                  <a:schemeClr val="bg1"/>
                </a:solidFill>
              </a:rPr>
              <a:t>Xamarin: </a:t>
            </a:r>
            <a:r>
              <a:rPr lang="en-US" sz="3672" dirty="0" err="1">
                <a:solidFill>
                  <a:schemeClr val="bg1"/>
                </a:solidFill>
              </a:rPr>
              <a:t>Cualquier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cosa</a:t>
            </a:r>
            <a:r>
              <a:rPr lang="en-US" sz="3672" dirty="0">
                <a:solidFill>
                  <a:schemeClr val="bg1"/>
                </a:solidFill>
              </a:rPr>
              <a:t> que se </a:t>
            </a:r>
            <a:r>
              <a:rPr lang="en-US" sz="3672" dirty="0" err="1">
                <a:solidFill>
                  <a:schemeClr val="bg1"/>
                </a:solidFill>
              </a:rPr>
              <a:t>pueda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realizar</a:t>
            </a:r>
            <a:r>
              <a:rPr lang="en-US" sz="3672" dirty="0">
                <a:solidFill>
                  <a:schemeClr val="bg1"/>
                </a:solidFill>
              </a:rPr>
              <a:t> con Objective-C, Swift o Java, se </a:t>
            </a:r>
            <a:r>
              <a:rPr lang="en-US" sz="3672" dirty="0" err="1">
                <a:solidFill>
                  <a:schemeClr val="bg1"/>
                </a:solidFill>
              </a:rPr>
              <a:t>puede</a:t>
            </a:r>
            <a:r>
              <a:rPr lang="en-US" sz="3672" dirty="0">
                <a:solidFill>
                  <a:schemeClr val="bg1"/>
                </a:solidFill>
              </a:rPr>
              <a:t> realizer con C# y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1749" y="1640533"/>
            <a:ext cx="5887059" cy="2365525"/>
          </a:xfrm>
        </p:spPr>
        <p:txBody>
          <a:bodyPr/>
          <a:lstStyle/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>
                <a:solidFill>
                  <a:schemeClr val="tx1"/>
                </a:solidFill>
                <a:latin typeface="+mj-lt"/>
              </a:rPr>
              <a:t>Interfaces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Acceso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a APIs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Rendimiento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nativo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484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2" y="980"/>
            <a:ext cx="12434711" cy="699256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propuesta</a:t>
            </a:r>
            <a:r>
              <a:rPr lang="en-US" dirty="0">
                <a:solidFill>
                  <a:schemeClr val="bg1"/>
                </a:solidFill>
              </a:rPr>
              <a:t> de valor de Xamarin</a:t>
            </a:r>
          </a:p>
        </p:txBody>
      </p:sp>
      <p:cxnSp>
        <p:nvCxnSpPr>
          <p:cNvPr id="20" name="Straight Connector 19"/>
          <p:cNvCxnSpPr>
            <a:endCxn id="22" idx="2"/>
          </p:cNvCxnSpPr>
          <p:nvPr/>
        </p:nvCxnSpPr>
        <p:spPr>
          <a:xfrm>
            <a:off x="807002" y="1927159"/>
            <a:ext cx="5217797" cy="0"/>
          </a:xfrm>
          <a:prstGeom prst="line">
            <a:avLst/>
          </a:prstGeom>
          <a:noFill/>
          <a:ln w="10795" cap="flat" cmpd="sng" algn="ctr">
            <a:solidFill>
              <a:srgbClr val="00B0F0"/>
            </a:solidFill>
            <a:prstDash val="dash"/>
          </a:ln>
          <a:effectLst/>
        </p:spPr>
      </p:cxnSp>
      <p:cxnSp>
        <p:nvCxnSpPr>
          <p:cNvPr id="21" name="Straight Connector 20"/>
          <p:cNvCxnSpPr>
            <a:endCxn id="22" idx="4"/>
          </p:cNvCxnSpPr>
          <p:nvPr/>
        </p:nvCxnSpPr>
        <p:spPr>
          <a:xfrm flipH="1" flipV="1">
            <a:off x="6183854" y="2086214"/>
            <a:ext cx="2" cy="2621131"/>
          </a:xfrm>
          <a:prstGeom prst="line">
            <a:avLst/>
          </a:prstGeom>
          <a:noFill/>
          <a:ln w="10795" cap="flat" cmpd="sng" algn="ctr">
            <a:solidFill>
              <a:srgbClr val="00B0F0"/>
            </a:solidFill>
            <a:prstDash val="dash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6024799" y="1768105"/>
            <a:ext cx="318109" cy="318109"/>
          </a:xfrm>
          <a:prstGeom prst="ellipse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4" b="1" i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C#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8059" y="4833772"/>
            <a:ext cx="5888426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Mejor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</a:t>
            </a: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experiencia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de Desarrollo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85497" y="1545289"/>
            <a:ext cx="5910989" cy="3186394"/>
            <a:chOff x="956024" y="1435895"/>
            <a:chExt cx="5795613" cy="3124199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956024" y="1435895"/>
              <a:ext cx="22121" cy="3124199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>
            <a:xfrm>
              <a:off x="960437" y="4552950"/>
              <a:ext cx="57912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  <a:tailEnd type="arrow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 rot="16200000">
            <a:off x="-1031216" y="3010407"/>
            <a:ext cx="3186395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Experiencia</a:t>
            </a:r>
            <a:r>
              <a:rPr lang="en-US" sz="1632" kern="0" dirty="0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 final del </a:t>
            </a:r>
            <a:r>
              <a:rPr lang="en-US" sz="1632" kern="0" dirty="0" err="1">
                <a:solidFill>
                  <a:srgbClr val="FFFFFF"/>
                </a:solidFill>
                <a:latin typeface="Segoe UI Light"/>
                <a:ea typeface="Open Sans" pitchFamily="34" charset="0"/>
                <a:cs typeface="Open Sans" pitchFamily="34" charset="0"/>
              </a:rPr>
              <a:t>usuario</a:t>
            </a:r>
            <a:endParaRPr lang="en-US" sz="1632" kern="0" dirty="0">
              <a:solidFill>
                <a:srgbClr val="FFFFFF"/>
              </a:solidFill>
              <a:latin typeface="Segoe UI Light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72" y="1899365"/>
            <a:ext cx="2459771" cy="5650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39641" y="1464479"/>
            <a:ext cx="5888426" cy="256159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defTabSz="699447">
              <a:spcAft>
                <a:spcPts val="612"/>
              </a:spcAft>
              <a:defRPr/>
            </a:pPr>
            <a:r>
              <a:rPr lang="en-US" sz="1632" i="1" kern="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‘Lo major de dos </a:t>
            </a:r>
            <a:r>
              <a:rPr lang="en-US" sz="1632" i="1" kern="0" dirty="0" err="1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mundos</a:t>
            </a:r>
            <a:r>
              <a:rPr lang="en-US" sz="1632" i="1" kern="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rPr>
              <a:t>!’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17896" y="4750338"/>
            <a:ext cx="5317695" cy="2091579"/>
            <a:chOff x="6978099" y="4649304"/>
            <a:chExt cx="5213900" cy="2050754"/>
          </a:xfrm>
        </p:grpSpPr>
        <p:sp>
          <p:nvSpPr>
            <p:cNvPr id="29" name="Rectangle 28"/>
            <p:cNvSpPr/>
            <p:nvPr/>
          </p:nvSpPr>
          <p:spPr>
            <a:xfrm>
              <a:off x="6978099" y="4649304"/>
              <a:ext cx="5213900" cy="2050754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ysDash"/>
            </a:ln>
            <a:effectLst/>
          </p:spPr>
          <p:txBody>
            <a:bodyPr rtlCol="1" anchor="t"/>
            <a:lstStyle/>
            <a:p>
              <a:pPr defTabSz="699447">
                <a:defRPr/>
              </a:pPr>
              <a:r>
                <a:rPr lang="de-DE" sz="2040" kern="0" dirty="0">
                  <a:solidFill>
                    <a:schemeClr val="bg1"/>
                  </a:solidFill>
                  <a:latin typeface="Segoe UI Light"/>
                  <a:cs typeface="Arial" panose="020B0604020202020204" pitchFamily="34" charset="0"/>
                </a:rPr>
                <a:t>... Para desarrolladores</a:t>
              </a:r>
            </a:p>
            <a:p>
              <a:pPr defTabSz="699447">
                <a:defRPr/>
              </a:pPr>
              <a:endParaRPr lang="de-DE" sz="816" kern="0" dirty="0">
                <a:solidFill>
                  <a:srgbClr val="FFFFFF"/>
                </a:solidFill>
                <a:latin typeface="Segoe UI Light"/>
                <a:cs typeface="Arial" panose="020B0604020202020204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100% C# con 100%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acceso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a APIs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nativas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Productividad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Hasta 95% de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reutilización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de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código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Hasta 100% de </a:t>
              </a:r>
              <a:r>
                <a:rPr lang="en-US" sz="1224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código</a:t>
              </a: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UI </a:t>
              </a:r>
              <a:r>
                <a:rPr lang="en-US" sz="1224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compartido</a:t>
              </a:r>
              <a:r>
                <a:rPr lang="en-US" sz="1224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con Xamarin.Forms</a:t>
              </a: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Mismos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lenguaje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e IDE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148902" y="5092551"/>
              <a:ext cx="253725" cy="253722"/>
              <a:chOff x="7744918" y="1841500"/>
              <a:chExt cx="352922" cy="35291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148902" y="5369122"/>
              <a:ext cx="253725" cy="253722"/>
              <a:chOff x="7744918" y="1841500"/>
              <a:chExt cx="352922" cy="3529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148902" y="5645693"/>
              <a:ext cx="253725" cy="253722"/>
              <a:chOff x="7744918" y="1841500"/>
              <a:chExt cx="352922" cy="35291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Freeform 42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48902" y="5922264"/>
              <a:ext cx="253725" cy="253722"/>
              <a:chOff x="7744918" y="1841500"/>
              <a:chExt cx="352922" cy="352918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148902" y="6198837"/>
              <a:ext cx="253725" cy="253722"/>
              <a:chOff x="7744918" y="1841500"/>
              <a:chExt cx="352922" cy="352918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Freeform 48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117896" y="2801039"/>
            <a:ext cx="5317696" cy="1905705"/>
            <a:chOff x="6978098" y="2713114"/>
            <a:chExt cx="5213901" cy="1868508"/>
          </a:xfrm>
        </p:grpSpPr>
        <p:sp>
          <p:nvSpPr>
            <p:cNvPr id="30" name="Rectangle 29"/>
            <p:cNvSpPr/>
            <p:nvPr/>
          </p:nvSpPr>
          <p:spPr>
            <a:xfrm>
              <a:off x="6978098" y="2713114"/>
              <a:ext cx="5213901" cy="1868508"/>
            </a:xfrm>
            <a:prstGeom prst="rect">
              <a:avLst/>
            </a:prstGeom>
            <a:solidFill>
              <a:srgbClr val="8D2376"/>
            </a:solidFill>
            <a:ln w="9525" cap="flat" cmpd="sng" algn="ctr">
              <a:noFill/>
              <a:prstDash val="sysDash"/>
            </a:ln>
            <a:effectLst/>
          </p:spPr>
          <p:txBody>
            <a:bodyPr rtlCol="1" anchor="t"/>
            <a:lstStyle/>
            <a:p>
              <a:pPr defTabSz="699447">
                <a:defRPr/>
              </a:pPr>
              <a:r>
                <a:rPr lang="de-DE" sz="2040" kern="0" dirty="0">
                  <a:solidFill>
                    <a:schemeClr val="bg1"/>
                  </a:solidFill>
                  <a:latin typeface="Segoe UI Light"/>
                  <a:cs typeface="Arial" panose="020B0604020202020204" pitchFamily="34" charset="0"/>
                </a:rPr>
                <a:t>... Para usuarios finales</a:t>
              </a:r>
            </a:p>
            <a:p>
              <a:pPr defTabSz="699447">
                <a:defRPr/>
              </a:pPr>
              <a:endParaRPr lang="de-DE" sz="816" kern="0" dirty="0">
                <a:solidFill>
                  <a:srgbClr val="FFFFFF"/>
                </a:solidFill>
                <a:latin typeface="Segoe UI Light"/>
                <a:cs typeface="Arial" panose="020B0604020202020204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Interfaces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nativas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Rendimiento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nativo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  <a:p>
              <a:pPr marL="475384" lvl="2" defTabSz="699447">
                <a:lnSpc>
                  <a:spcPct val="110000"/>
                </a:lnSpc>
                <a:spcAft>
                  <a:spcPts val="306"/>
                </a:spcAft>
              </a:pP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Servicios</a:t>
              </a:r>
              <a:r>
                <a:rPr lang="en-US" sz="1428" kern="0" spc="20" dirty="0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1428" kern="0" spc="20" dirty="0" err="1">
                  <a:solidFill>
                    <a:srgbClr val="FFFFFF"/>
                  </a:solidFill>
                  <a:ea typeface="Open Sans" pitchFamily="34" charset="0"/>
                  <a:cs typeface="Open Sans" pitchFamily="34" charset="0"/>
                </a:rPr>
                <a:t>nativos</a:t>
              </a:r>
              <a:endParaRPr lang="en-US" sz="1428" kern="0" spc="20" dirty="0">
                <a:solidFill>
                  <a:srgbClr val="FFFFFF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148902" y="3143685"/>
              <a:ext cx="253725" cy="253722"/>
              <a:chOff x="7744918" y="1841500"/>
              <a:chExt cx="352922" cy="352918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148902" y="3420256"/>
              <a:ext cx="253725" cy="253722"/>
              <a:chOff x="7744918" y="1841500"/>
              <a:chExt cx="352922" cy="35291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48902" y="3696827"/>
              <a:ext cx="253725" cy="253722"/>
              <a:chOff x="7744918" y="1841500"/>
              <a:chExt cx="352922" cy="35291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7744918" y="1841500"/>
                <a:ext cx="352922" cy="35291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dist="25400" dir="13500000">
                  <a:prstClr val="black">
                    <a:alpha val="24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43245">
                  <a:defRPr/>
                </a:pPr>
                <a:endParaRPr lang="en-US" sz="2448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>
              <a:xfrm>
                <a:off x="7852377" y="1951452"/>
                <a:ext cx="188804" cy="158414"/>
              </a:xfrm>
              <a:custGeom>
                <a:avLst/>
                <a:gdLst>
                  <a:gd name="connsiteX0" fmla="*/ 39554 w 896949"/>
                  <a:gd name="connsiteY0" fmla="*/ 428116 h 768981"/>
                  <a:gd name="connsiteX1" fmla="*/ 67475 w 896949"/>
                  <a:gd name="connsiteY1" fmla="*/ 323414 h 768981"/>
                  <a:gd name="connsiteX2" fmla="*/ 165197 w 896949"/>
                  <a:gd name="connsiteY2" fmla="*/ 330394 h 768981"/>
                  <a:gd name="connsiteX3" fmla="*/ 276879 w 896949"/>
                  <a:gd name="connsiteY3" fmla="*/ 442077 h 768981"/>
                  <a:gd name="connsiteX4" fmla="*/ 716629 w 896949"/>
                  <a:gd name="connsiteY4" fmla="*/ 51188 h 768981"/>
                  <a:gd name="connsiteX5" fmla="*/ 828311 w 896949"/>
                  <a:gd name="connsiteY5" fmla="*/ 134950 h 768981"/>
                  <a:gd name="connsiteX6" fmla="*/ 304800 w 896949"/>
                  <a:gd name="connsiteY6" fmla="*/ 721283 h 768981"/>
                  <a:gd name="connsiteX7" fmla="*/ 39554 w 896949"/>
                  <a:gd name="connsiteY7" fmla="*/ 428116 h 768981"/>
                  <a:gd name="connsiteX0" fmla="*/ 39554 w 896949"/>
                  <a:gd name="connsiteY0" fmla="*/ 428116 h 770144"/>
                  <a:gd name="connsiteX1" fmla="*/ 67475 w 896949"/>
                  <a:gd name="connsiteY1" fmla="*/ 323414 h 770144"/>
                  <a:gd name="connsiteX2" fmla="*/ 165197 w 896949"/>
                  <a:gd name="connsiteY2" fmla="*/ 330394 h 770144"/>
                  <a:gd name="connsiteX3" fmla="*/ 276879 w 896949"/>
                  <a:gd name="connsiteY3" fmla="*/ 442077 h 770144"/>
                  <a:gd name="connsiteX4" fmla="*/ 716629 w 896949"/>
                  <a:gd name="connsiteY4" fmla="*/ 51188 h 770144"/>
                  <a:gd name="connsiteX5" fmla="*/ 828311 w 896949"/>
                  <a:gd name="connsiteY5" fmla="*/ 134950 h 770144"/>
                  <a:gd name="connsiteX6" fmla="*/ 304800 w 896949"/>
                  <a:gd name="connsiteY6" fmla="*/ 721283 h 770144"/>
                  <a:gd name="connsiteX7" fmla="*/ 39554 w 896949"/>
                  <a:gd name="connsiteY7" fmla="*/ 428116 h 770144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65197 w 896949"/>
                  <a:gd name="connsiteY2" fmla="*/ 330394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51790 h 774090"/>
                  <a:gd name="connsiteX1" fmla="*/ 67475 w 896949"/>
                  <a:gd name="connsiteY1" fmla="*/ 323414 h 774090"/>
                  <a:gd name="connsiteX2" fmla="*/ 151249 w 896949"/>
                  <a:gd name="connsiteY2" fmla="*/ 333353 h 774090"/>
                  <a:gd name="connsiteX3" fmla="*/ 276879 w 896949"/>
                  <a:gd name="connsiteY3" fmla="*/ 442077 h 774090"/>
                  <a:gd name="connsiteX4" fmla="*/ 716629 w 896949"/>
                  <a:gd name="connsiteY4" fmla="*/ 51188 h 774090"/>
                  <a:gd name="connsiteX5" fmla="*/ 828311 w 896949"/>
                  <a:gd name="connsiteY5" fmla="*/ 134950 h 774090"/>
                  <a:gd name="connsiteX6" fmla="*/ 304800 w 896949"/>
                  <a:gd name="connsiteY6" fmla="*/ 721283 h 774090"/>
                  <a:gd name="connsiteX7" fmla="*/ 39554 w 896949"/>
                  <a:gd name="connsiteY7" fmla="*/ 451790 h 774090"/>
                  <a:gd name="connsiteX0" fmla="*/ 39554 w 896949"/>
                  <a:gd name="connsiteY0" fmla="*/ 476203 h 798503"/>
                  <a:gd name="connsiteX1" fmla="*/ 67475 w 896949"/>
                  <a:gd name="connsiteY1" fmla="*/ 347827 h 798503"/>
                  <a:gd name="connsiteX2" fmla="*/ 151249 w 896949"/>
                  <a:gd name="connsiteY2" fmla="*/ 357766 h 798503"/>
                  <a:gd name="connsiteX3" fmla="*/ 356147 w 896949"/>
                  <a:gd name="connsiteY3" fmla="*/ 612972 h 798503"/>
                  <a:gd name="connsiteX4" fmla="*/ 716629 w 896949"/>
                  <a:gd name="connsiteY4" fmla="*/ 75601 h 798503"/>
                  <a:gd name="connsiteX5" fmla="*/ 828311 w 896949"/>
                  <a:gd name="connsiteY5" fmla="*/ 159363 h 798503"/>
                  <a:gd name="connsiteX6" fmla="*/ 304800 w 896949"/>
                  <a:gd name="connsiteY6" fmla="*/ 745696 h 798503"/>
                  <a:gd name="connsiteX7" fmla="*/ 39554 w 896949"/>
                  <a:gd name="connsiteY7" fmla="*/ 476203 h 798503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39554 w 896949"/>
                  <a:gd name="connsiteY0" fmla="*/ 450064 h 772364"/>
                  <a:gd name="connsiteX1" fmla="*/ 67475 w 896949"/>
                  <a:gd name="connsiteY1" fmla="*/ 321688 h 772364"/>
                  <a:gd name="connsiteX2" fmla="*/ 151249 w 896949"/>
                  <a:gd name="connsiteY2" fmla="*/ 331627 h 772364"/>
                  <a:gd name="connsiteX3" fmla="*/ 273397 w 896949"/>
                  <a:gd name="connsiteY3" fmla="*/ 429994 h 772364"/>
                  <a:gd name="connsiteX4" fmla="*/ 716629 w 896949"/>
                  <a:gd name="connsiteY4" fmla="*/ 49462 h 772364"/>
                  <a:gd name="connsiteX5" fmla="*/ 828311 w 896949"/>
                  <a:gd name="connsiteY5" fmla="*/ 133224 h 772364"/>
                  <a:gd name="connsiteX6" fmla="*/ 304800 w 896949"/>
                  <a:gd name="connsiteY6" fmla="*/ 719557 h 772364"/>
                  <a:gd name="connsiteX7" fmla="*/ 39554 w 896949"/>
                  <a:gd name="connsiteY7" fmla="*/ 450064 h 772364"/>
                  <a:gd name="connsiteX0" fmla="*/ 25592 w 882987"/>
                  <a:gd name="connsiteY0" fmla="*/ 450064 h 772364"/>
                  <a:gd name="connsiteX1" fmla="*/ 137287 w 882987"/>
                  <a:gd name="connsiteY1" fmla="*/ 331627 h 772364"/>
                  <a:gd name="connsiteX2" fmla="*/ 259435 w 882987"/>
                  <a:gd name="connsiteY2" fmla="*/ 429994 h 772364"/>
                  <a:gd name="connsiteX3" fmla="*/ 702667 w 882987"/>
                  <a:gd name="connsiteY3" fmla="*/ 49462 h 772364"/>
                  <a:gd name="connsiteX4" fmla="*/ 814349 w 882987"/>
                  <a:gd name="connsiteY4" fmla="*/ 133224 h 772364"/>
                  <a:gd name="connsiteX5" fmla="*/ 290838 w 882987"/>
                  <a:gd name="connsiteY5" fmla="*/ 719557 h 772364"/>
                  <a:gd name="connsiteX6" fmla="*/ 25592 w 882987"/>
                  <a:gd name="connsiteY6" fmla="*/ 450064 h 772364"/>
                  <a:gd name="connsiteX0" fmla="*/ 25592 w 888905"/>
                  <a:gd name="connsiteY0" fmla="*/ 414554 h 766445"/>
                  <a:gd name="connsiteX1" fmla="*/ 143205 w 888905"/>
                  <a:gd name="connsiteY1" fmla="*/ 331627 h 766445"/>
                  <a:gd name="connsiteX2" fmla="*/ 265353 w 888905"/>
                  <a:gd name="connsiteY2" fmla="*/ 429994 h 766445"/>
                  <a:gd name="connsiteX3" fmla="*/ 708585 w 888905"/>
                  <a:gd name="connsiteY3" fmla="*/ 49462 h 766445"/>
                  <a:gd name="connsiteX4" fmla="*/ 820267 w 888905"/>
                  <a:gd name="connsiteY4" fmla="*/ 133224 h 766445"/>
                  <a:gd name="connsiteX5" fmla="*/ 296756 w 888905"/>
                  <a:gd name="connsiteY5" fmla="*/ 719557 h 766445"/>
                  <a:gd name="connsiteX6" fmla="*/ 25592 w 888905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14554 h 766445"/>
                  <a:gd name="connsiteX1" fmla="*/ 129040 w 874740"/>
                  <a:gd name="connsiteY1" fmla="*/ 331627 h 766445"/>
                  <a:gd name="connsiteX2" fmla="*/ 251188 w 874740"/>
                  <a:gd name="connsiteY2" fmla="*/ 429994 h 766445"/>
                  <a:gd name="connsiteX3" fmla="*/ 694420 w 874740"/>
                  <a:gd name="connsiteY3" fmla="*/ 49462 h 766445"/>
                  <a:gd name="connsiteX4" fmla="*/ 806102 w 874740"/>
                  <a:gd name="connsiteY4" fmla="*/ 133224 h 766445"/>
                  <a:gd name="connsiteX5" fmla="*/ 282591 w 874740"/>
                  <a:gd name="connsiteY5" fmla="*/ 719557 h 766445"/>
                  <a:gd name="connsiteX6" fmla="*/ 11427 w 874740"/>
                  <a:gd name="connsiteY6" fmla="*/ 414554 h 766445"/>
                  <a:gd name="connsiteX0" fmla="*/ 11427 w 874740"/>
                  <a:gd name="connsiteY0" fmla="*/ 405676 h 757567"/>
                  <a:gd name="connsiteX1" fmla="*/ 129040 w 874740"/>
                  <a:gd name="connsiteY1" fmla="*/ 322749 h 757567"/>
                  <a:gd name="connsiteX2" fmla="*/ 251188 w 874740"/>
                  <a:gd name="connsiteY2" fmla="*/ 421116 h 757567"/>
                  <a:gd name="connsiteX3" fmla="*/ 694420 w 874740"/>
                  <a:gd name="connsiteY3" fmla="*/ 40584 h 757567"/>
                  <a:gd name="connsiteX4" fmla="*/ 806102 w 874740"/>
                  <a:gd name="connsiteY4" fmla="*/ 124346 h 757567"/>
                  <a:gd name="connsiteX5" fmla="*/ 282591 w 874740"/>
                  <a:gd name="connsiteY5" fmla="*/ 710679 h 757567"/>
                  <a:gd name="connsiteX6" fmla="*/ 11427 w 874740"/>
                  <a:gd name="connsiteY6" fmla="*/ 405676 h 757567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54608"/>
                  <a:gd name="connsiteX1" fmla="*/ 129040 w 874740"/>
                  <a:gd name="connsiteY1" fmla="*/ 319790 h 754608"/>
                  <a:gd name="connsiteX2" fmla="*/ 251188 w 874740"/>
                  <a:gd name="connsiteY2" fmla="*/ 418157 h 754608"/>
                  <a:gd name="connsiteX3" fmla="*/ 694420 w 874740"/>
                  <a:gd name="connsiteY3" fmla="*/ 37625 h 754608"/>
                  <a:gd name="connsiteX4" fmla="*/ 806102 w 874740"/>
                  <a:gd name="connsiteY4" fmla="*/ 121387 h 754608"/>
                  <a:gd name="connsiteX5" fmla="*/ 282591 w 874740"/>
                  <a:gd name="connsiteY5" fmla="*/ 707720 h 754608"/>
                  <a:gd name="connsiteX6" fmla="*/ 11427 w 874740"/>
                  <a:gd name="connsiteY6" fmla="*/ 402717 h 754608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  <a:gd name="connsiteX0" fmla="*/ 11427 w 874740"/>
                  <a:gd name="connsiteY0" fmla="*/ 402717 h 707720"/>
                  <a:gd name="connsiteX1" fmla="*/ 129040 w 874740"/>
                  <a:gd name="connsiteY1" fmla="*/ 319790 h 707720"/>
                  <a:gd name="connsiteX2" fmla="*/ 251188 w 874740"/>
                  <a:gd name="connsiteY2" fmla="*/ 418157 h 707720"/>
                  <a:gd name="connsiteX3" fmla="*/ 694420 w 874740"/>
                  <a:gd name="connsiteY3" fmla="*/ 37625 h 707720"/>
                  <a:gd name="connsiteX4" fmla="*/ 806102 w 874740"/>
                  <a:gd name="connsiteY4" fmla="*/ 121387 h 707720"/>
                  <a:gd name="connsiteX5" fmla="*/ 282591 w 874740"/>
                  <a:gd name="connsiteY5" fmla="*/ 707720 h 707720"/>
                  <a:gd name="connsiteX6" fmla="*/ 11427 w 874740"/>
                  <a:gd name="connsiteY6" fmla="*/ 402717 h 70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740" h="707720">
                    <a:moveTo>
                      <a:pt x="11427" y="402717"/>
                    </a:moveTo>
                    <a:cubicBezTo>
                      <a:pt x="0" y="282577"/>
                      <a:pt x="107930" y="302420"/>
                      <a:pt x="129040" y="319790"/>
                    </a:cubicBezTo>
                    <a:cubicBezTo>
                      <a:pt x="163360" y="337841"/>
                      <a:pt x="246583" y="425234"/>
                      <a:pt x="251188" y="418157"/>
                    </a:cubicBezTo>
                    <a:cubicBezTo>
                      <a:pt x="345418" y="371130"/>
                      <a:pt x="601934" y="87087"/>
                      <a:pt x="694420" y="37625"/>
                    </a:cubicBezTo>
                    <a:cubicBezTo>
                      <a:pt x="741995" y="0"/>
                      <a:pt x="874740" y="9705"/>
                      <a:pt x="806102" y="121387"/>
                    </a:cubicBezTo>
                    <a:cubicBezTo>
                      <a:pt x="737464" y="233069"/>
                      <a:pt x="558139" y="377803"/>
                      <a:pt x="282591" y="707720"/>
                    </a:cubicBezTo>
                    <a:cubicBezTo>
                      <a:pt x="233728" y="644749"/>
                      <a:pt x="19372" y="457015"/>
                      <a:pt x="11427" y="402717"/>
                    </a:cubicBezTo>
                    <a:close/>
                  </a:path>
                </a:pathLst>
              </a:cu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45">
                  <a:defRPr/>
                </a:pPr>
                <a:r>
                  <a:rPr lang="en-US" sz="2448" kern="0" dirty="0">
                    <a:solidFill>
                      <a:prstClr val="white"/>
                    </a:solidFill>
                    <a:latin typeface="Calibri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61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20011" y="174417"/>
            <a:ext cx="12555604" cy="6737220"/>
            <a:chOff x="-118533" y="171013"/>
            <a:chExt cx="12310533" cy="6605717"/>
          </a:xfrm>
        </p:grpSpPr>
        <p:sp>
          <p:nvSpPr>
            <p:cNvPr id="24" name="TextBox 23"/>
            <p:cNvSpPr txBox="1"/>
            <p:nvPr/>
          </p:nvSpPr>
          <p:spPr>
            <a:xfrm>
              <a:off x="9229683" y="1906386"/>
              <a:ext cx="284378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Android Nougat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5787" y="2092652"/>
              <a:ext cx="450088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Xamarin.Android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50156" y="1852880"/>
              <a:ext cx="4640580" cy="63057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Open Source </a:t>
              </a:r>
              <a:r>
                <a:rPr lang="en-US" sz="2448" dirty="0" err="1"/>
                <a:t>Xamarin.Forms</a:t>
              </a:r>
              <a:endParaRPr lang="en-US" sz="2448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18533" y="1176236"/>
              <a:ext cx="572177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Xamarin </a:t>
              </a:r>
              <a:r>
                <a:rPr lang="en-US" sz="2448" dirty="0" err="1"/>
                <a:t>incluido</a:t>
              </a:r>
              <a:r>
                <a:rPr lang="en-US" sz="2448" dirty="0"/>
                <a:t> </a:t>
              </a:r>
              <a:r>
                <a:rPr lang="en-US" sz="2448" dirty="0" err="1"/>
                <a:t>en</a:t>
              </a:r>
              <a:r>
                <a:rPr lang="en-US" sz="2448" dirty="0"/>
                <a:t> Visual Studio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07863" y="1108503"/>
              <a:ext cx="216560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Inspector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354642" y="973037"/>
              <a:ext cx="5079002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Native Embedding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158" y="272613"/>
              <a:ext cx="3979842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Previewer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82533" y="272613"/>
              <a:ext cx="4722538" cy="97360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Visual Studio para Mac Preview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06110" y="171013"/>
              <a:ext cx="267949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Platform Specifics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3243" y="3754348"/>
              <a:ext cx="1299294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iOS 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59471" y="3754348"/>
              <a:ext cx="227702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.NET Standard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2886210"/>
              <a:ext cx="532456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URL Navigation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82517" y="3855944"/>
              <a:ext cx="4841748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Remote iOS Simulator on Windows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5847" y="4109945"/>
              <a:ext cx="322935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MIT License Mono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95317" y="2907681"/>
              <a:ext cx="390562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Embedded Native Controls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67446" y="5452426"/>
              <a:ext cx="523646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Multi-process debugging </a:t>
              </a:r>
              <a:r>
                <a:rPr lang="en-US" sz="2448" dirty="0" err="1"/>
                <a:t>en</a:t>
              </a:r>
              <a:r>
                <a:rPr lang="en-US" sz="2448" dirty="0"/>
                <a:t> Mac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9776" y="5452426"/>
              <a:ext cx="3841157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Xamarin.iOS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64772" y="5452426"/>
              <a:ext cx="2227228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WatchOS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462" y="4770595"/>
              <a:ext cx="4223004" cy="62791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sz="2448" dirty="0"/>
                <a:t>Open Source </a:t>
              </a:r>
              <a:r>
                <a:rPr lang="en-US" sz="2448" dirty="0" err="1"/>
                <a:t>Xamarin.Mac</a:t>
              </a:r>
              <a:endParaRPr lang="en-US" sz="2448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02590" y="4770595"/>
              <a:ext cx="272034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Workbooks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03797" y="6111603"/>
              <a:ext cx="332460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</a:t>
              </a: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Tizen</a:t>
              </a:r>
              <a:endParaRPr lang="en-US" sz="2448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8915" y="4770595"/>
              <a:ext cx="3443895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Soporte a </a:t>
              </a:r>
              <a:r>
                <a:rPr lang="en-US" sz="2448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BitCode</a:t>
              </a:r>
              <a:endParaRPr lang="en-US" sz="2448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146213" y="6142197"/>
              <a:ext cx="1544320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TLS 1.2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218" y="6142197"/>
              <a:ext cx="2497166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Hybrid AOT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8823" y="4770595"/>
              <a:ext cx="2591725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Vulkan</a:t>
              </a:r>
              <a:r>
                <a:rPr lang="en-US" sz="2448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API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97366" y="6142197"/>
              <a:ext cx="2876634" cy="634533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Skia</a:t>
              </a:r>
              <a:r>
                <a:rPr lang="en-US" sz="2448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 2D Graphics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63" y="2340142"/>
            <a:ext cx="1994735" cy="19947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2" r="74094"/>
          <a:stretch/>
        </p:blipFill>
        <p:spPr bwMode="auto">
          <a:xfrm>
            <a:off x="6183692" y="2275379"/>
            <a:ext cx="1622409" cy="209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9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01c77077-aee4-4b5f-bd4e-9cd40a6fff29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purl.org/dc/terms/"/>
    <ds:schemaRef ds:uri="8ff673fc-3231-4e3a-893b-6d7f7cd3276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1140</TotalTime>
  <Words>753</Words>
  <Application>Microsoft Office PowerPoint</Application>
  <PresentationFormat>Personalizado</PresentationFormat>
  <Paragraphs>193</Paragraphs>
  <Slides>23</Slides>
  <Notes>14</Notes>
  <HiddenSlides>0</HiddenSlides>
  <MMClips>5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23</vt:i4>
      </vt:variant>
    </vt:vector>
  </HeadingPairs>
  <TitlesOfParts>
    <vt:vector size="37" baseType="lpstr">
      <vt:lpstr>Arial</vt:lpstr>
      <vt:lpstr>Calibri</vt:lpstr>
      <vt:lpstr>Consolas</vt:lpstr>
      <vt:lpstr>Helvetica</vt:lpstr>
      <vt:lpstr>Helvetica Neue</vt:lpstr>
      <vt:lpstr>Open Sans</vt:lpstr>
      <vt:lpstr>Segoe UI</vt:lpstr>
      <vt:lpstr>Segoe UI Light</vt:lpstr>
      <vt:lpstr>Segoe UI Semibold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Xamarin: Conceptos Fundamentales</vt:lpstr>
      <vt:lpstr>Presentación de PowerPoint</vt:lpstr>
      <vt:lpstr>El triunfo de la movilidad, una realidad</vt:lpstr>
      <vt:lpstr>Multitud de Apps</vt:lpstr>
      <vt:lpstr>El reto de las aplicaciones móviles</vt:lpstr>
      <vt:lpstr>Xamarin: Cualquier cosa que se pueda realizar con Objective-C, Swift o Java, se puede realizer con C# y Visual Studio</vt:lpstr>
      <vt:lpstr>La propuesta de valor de Xamarin</vt:lpstr>
      <vt:lpstr>Presentación de PowerPoint</vt:lpstr>
      <vt:lpstr>Visual Studio Tools para Xamarin Escribe código más rápido y con más calidad</vt:lpstr>
      <vt:lpstr>XamlC</vt:lpstr>
      <vt:lpstr>Compilación de Xaml</vt:lpstr>
      <vt:lpstr>Xamarin.Forms: Pages</vt:lpstr>
      <vt:lpstr>Xamarin.Forms: Layouts</vt:lpstr>
      <vt:lpstr>Presentación de PowerPoint</vt:lpstr>
      <vt:lpstr>Xamarin Tradicional VS Xamarin.Forms</vt:lpstr>
      <vt:lpstr>Xamarin.Forms, las claves a tener en cuenta</vt:lpstr>
      <vt:lpstr>Creando Xamarin.Forms</vt:lpstr>
      <vt:lpstr>Estructura del proyecto</vt:lpstr>
      <vt:lpstr>Visor Xamarin Forms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65</cp:revision>
  <dcterms:created xsi:type="dcterms:W3CDTF">2016-03-31T00:21:52Z</dcterms:created>
  <dcterms:modified xsi:type="dcterms:W3CDTF">2017-10-24T17:57:22Z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